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  <p:sldMasterId id="2147483730" r:id="rId2"/>
    <p:sldMasterId id="2147483766" r:id="rId3"/>
    <p:sldMasterId id="2147483778" r:id="rId4"/>
    <p:sldMasterId id="2147483790" r:id="rId5"/>
    <p:sldMasterId id="2147483802" r:id="rId6"/>
  </p:sldMasterIdLst>
  <p:handoutMasterIdLst>
    <p:handoutMasterId r:id="rId33"/>
  </p:handoutMasterIdLst>
  <p:sldIdLst>
    <p:sldId id="259" r:id="rId7"/>
    <p:sldId id="258" r:id="rId8"/>
    <p:sldId id="256" r:id="rId9"/>
    <p:sldId id="263" r:id="rId10"/>
    <p:sldId id="283" r:id="rId11"/>
    <p:sldId id="284" r:id="rId12"/>
    <p:sldId id="257" r:id="rId13"/>
    <p:sldId id="307" r:id="rId14"/>
    <p:sldId id="286" r:id="rId15"/>
    <p:sldId id="292" r:id="rId16"/>
    <p:sldId id="293" r:id="rId17"/>
    <p:sldId id="294" r:id="rId18"/>
    <p:sldId id="295" r:id="rId19"/>
    <p:sldId id="296" r:id="rId20"/>
    <p:sldId id="300" r:id="rId21"/>
    <p:sldId id="301" r:id="rId22"/>
    <p:sldId id="302" r:id="rId23"/>
    <p:sldId id="303" r:id="rId24"/>
    <p:sldId id="311" r:id="rId25"/>
    <p:sldId id="313" r:id="rId26"/>
    <p:sldId id="304" r:id="rId27"/>
    <p:sldId id="305" r:id="rId28"/>
    <p:sldId id="306" r:id="rId29"/>
    <p:sldId id="309" r:id="rId30"/>
    <p:sldId id="314" r:id="rId31"/>
    <p:sldId id="308" r:id="rId32"/>
  </p:sldIdLst>
  <p:sldSz cx="9144000" cy="6858000" type="screen4x3"/>
  <p:notesSz cx="6997700" cy="9271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  <a:srgbClr val="3399FF"/>
    <a:srgbClr val="F41041"/>
    <a:srgbClr val="772403"/>
    <a:srgbClr val="760417"/>
    <a:srgbClr val="020202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9471" autoAdjust="0"/>
  </p:normalViewPr>
  <p:slideViewPr>
    <p:cSldViewPr>
      <p:cViewPr>
        <p:scale>
          <a:sx n="50" d="100"/>
          <a:sy n="50" d="100"/>
        </p:scale>
        <p:origin x="-882" y="-5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195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2337" cy="46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09" tIns="46206" rIns="92409" bIns="46206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5363" y="0"/>
            <a:ext cx="3032337" cy="46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09" tIns="46206" rIns="92409" bIns="46206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07291"/>
            <a:ext cx="3032337" cy="463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09" tIns="46206" rIns="92409" bIns="46206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5363" y="8807291"/>
            <a:ext cx="3032337" cy="463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09" tIns="46206" rIns="92409" bIns="4620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08C28F20-2460-4548-965D-EED900C6AC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1716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286000" y="3429000"/>
            <a:ext cx="6399213" cy="12192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4800600"/>
            <a:ext cx="6399213" cy="838200"/>
          </a:xfrm>
        </p:spPr>
        <p:txBody>
          <a:bodyPr/>
          <a:lstStyle>
            <a:lvl1pPr marL="0" indent="0">
              <a:buFontTx/>
              <a:buNone/>
              <a:defRPr sz="24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9F1D7F0-C6C6-43F0-B3D9-E62AF94A99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0116E8-237F-4F0E-B6E7-14034264EB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5013" y="533400"/>
            <a:ext cx="1598612" cy="5592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4413" y="533400"/>
            <a:ext cx="4648200" cy="5592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FE396-512D-4EA0-B9E5-7F575C5CA3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79525" y="1600200"/>
            <a:ext cx="7085013" cy="1066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79525" y="2819400"/>
            <a:ext cx="5256213" cy="1143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CF28F44-4F15-4928-AE08-F76A0A18FE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B8CA79-5256-46D4-87C2-BE22AF7C2E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2C6A8F-D567-42A0-891D-A3E79CAFBD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95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846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EF3AC3-80E8-46F2-A29A-5E62678204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C27C94-4CE3-48B6-818D-3CA8B15E67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864724-AA19-4B68-9D91-27252A553A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ED1ADE-1F2E-4627-A140-4D98214835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03CA07-B029-4784-B007-5106DA4DEB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5A2A01-0C97-475C-B932-A90E19EFD1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78C0C2-3BFF-49D6-8523-D31505B9A9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3B246A-8625-4CA5-A1E0-BF709EB349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4475" y="685800"/>
            <a:ext cx="1771650" cy="54403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9525" y="685800"/>
            <a:ext cx="5162550" cy="54403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4AF8BF-5CFA-4499-8632-5591086780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286000" y="3429000"/>
            <a:ext cx="6399213" cy="12192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4800600"/>
            <a:ext cx="6399213" cy="838200"/>
          </a:xfrm>
        </p:spPr>
        <p:txBody>
          <a:bodyPr/>
          <a:lstStyle>
            <a:lvl1pPr marL="0" indent="0">
              <a:buFontTx/>
              <a:buNone/>
              <a:defRPr sz="24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4DBFA84-CDB3-4A44-926F-926963768C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F3BC78-2E87-4644-961B-172C7E9D3F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E3B8F4-CC64-47FC-ABDA-6567283C27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4413" y="1905000"/>
            <a:ext cx="3122612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9425" y="1905000"/>
            <a:ext cx="3124200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A9804B-2811-44B1-8FD6-761AC95827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44562D-00E3-4F24-8611-626BD23470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418A05-1F1C-45B7-B1FD-1DD065DA89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337FAD-BF3D-4A0C-AFA9-86A786A1EE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0E2A1C-DDE3-47BF-AAFD-6BCC9FD713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3A54CE-D167-41FE-949C-F56C7759FA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E13093-3F5B-4735-ABC4-5D212273A5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8162DC-CFB4-4D2F-9F02-EE0D71D51A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5013" y="533400"/>
            <a:ext cx="1598612" cy="5592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4413" y="533400"/>
            <a:ext cx="4648200" cy="5592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0C065-2A04-4579-8760-FFEDFE9FD1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286000" y="3429000"/>
            <a:ext cx="6399213" cy="12192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4800600"/>
            <a:ext cx="6399213" cy="838200"/>
          </a:xfrm>
        </p:spPr>
        <p:txBody>
          <a:bodyPr/>
          <a:lstStyle>
            <a:lvl1pPr marL="0" indent="0">
              <a:buFontTx/>
              <a:buNone/>
              <a:defRPr sz="24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F8FD5C2-C928-4000-8F65-A1639879D9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3E0877-6DAF-4480-91C5-0D602B37B6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6BC3D3-B99F-4119-9A20-F1A2874002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4413" y="1905000"/>
            <a:ext cx="3122612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9425" y="1905000"/>
            <a:ext cx="3124200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FC359-5481-466A-8A2C-954471AE8C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516F69-82A5-41BA-BB56-FA1C0FF565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57D03D-67AC-4282-B37B-15573242C8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4413" y="1905000"/>
            <a:ext cx="3122612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9425" y="1905000"/>
            <a:ext cx="3124200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599BDE-8D6E-4FD0-A1E8-446222AAE2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223D04-EFC9-420A-9F63-79AD1CD8AF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46B822-8988-40F9-9E9A-5591397319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4113D3-A3A5-4B6D-87FD-C090474BFE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CF0EDE-2C8C-489F-9027-31DA58A6A0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5013" y="533400"/>
            <a:ext cx="1598612" cy="5592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4413" y="533400"/>
            <a:ext cx="4648200" cy="5592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0036A7-1281-4460-8B35-437178AACF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286000" y="3429000"/>
            <a:ext cx="6399213" cy="12192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4800600"/>
            <a:ext cx="6399213" cy="838200"/>
          </a:xfrm>
        </p:spPr>
        <p:txBody>
          <a:bodyPr/>
          <a:lstStyle>
            <a:lvl1pPr marL="0" indent="0">
              <a:buFontTx/>
              <a:buNone/>
              <a:defRPr sz="24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7173D9A-3809-4F35-BE69-8E39DCAC7D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CC0DF3-877C-4383-928D-5E92D29C04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2D23CF-A386-454B-9FFC-B383337100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4413" y="1905000"/>
            <a:ext cx="3122612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9425" y="1905000"/>
            <a:ext cx="3124200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BC2DB1-0911-4C01-9284-D6579CEFD9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84AE2C-23B1-4011-8796-C4049CFD27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E9EC73-FA87-4BA3-A0E0-971CDA8F79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701162-1B6B-4810-AC1D-D4031A14E2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A3454A-C8CF-472C-B6C5-EC9DEAF1E5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A66355-8569-4798-9E9C-2496CBDFDE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0F0C16-8146-40E8-B933-EECFE4CD74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585BC7-6FA4-4097-91AB-72E951D48B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5013" y="533400"/>
            <a:ext cx="1598612" cy="5592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4413" y="533400"/>
            <a:ext cx="4648200" cy="5592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214574-605B-4411-B449-0618B4F2D8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286000" y="3429000"/>
            <a:ext cx="6399213" cy="12192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4800600"/>
            <a:ext cx="6399213" cy="838200"/>
          </a:xfrm>
        </p:spPr>
        <p:txBody>
          <a:bodyPr/>
          <a:lstStyle>
            <a:lvl1pPr marL="0" indent="0">
              <a:buFontTx/>
              <a:buNone/>
              <a:defRPr sz="24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5EECACF-9C41-4D04-9E56-34D29001CC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BA1FC0-348F-4901-A164-1DC5FAE802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17F083-4D3A-494C-8EDA-3CB163FD02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4413" y="1905000"/>
            <a:ext cx="3122612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9425" y="1905000"/>
            <a:ext cx="3124200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60663B-0DE7-4676-8814-207BAF8AD8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40463A-683B-4280-8D24-7D5D54FE08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792501-BE64-465C-A310-4938904E30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272F66-934A-48D6-8E6F-1709AE6632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10298-0845-46F6-A004-462F332306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477A53-4A14-4AA9-8FD5-4F51A383E5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8E922-5275-4FA8-842D-6BE5A583C6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3AE24E-B8FF-4A57-8319-13A882FA19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5013" y="533400"/>
            <a:ext cx="1598612" cy="5592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4413" y="533400"/>
            <a:ext cx="4648200" cy="5592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51EAB1-D82E-4360-84B3-BF8D8A9EED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CE7FFE-474A-47FA-895B-E72E7666EE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A3F91F-9396-46BC-81EB-41BFABB7A3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613B17-4DB0-4356-8294-D2166B4A95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4413" y="533400"/>
            <a:ext cx="639921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4413" y="1905000"/>
            <a:ext cx="6399212" cy="422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+mn-lt"/>
              </a:defRPr>
            </a:lvl1pPr>
          </a:lstStyle>
          <a:p>
            <a:pPr>
              <a:defRPr/>
            </a:pPr>
            <a:fld id="{58ABD98D-8CA4-4697-B431-3A5806F7A8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</p:sldLayoutIdLst>
  <p:transition spd="med">
    <p:fade thruBlk="1"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9525" y="685800"/>
            <a:ext cx="70866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9525" y="1600200"/>
            <a:ext cx="5257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29375"/>
            <a:ext cx="2895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+mn-lt"/>
              </a:defRPr>
            </a:lvl1pPr>
          </a:lstStyle>
          <a:p>
            <a:pPr>
              <a:defRPr/>
            </a:pPr>
            <a:fld id="{63A51074-49C4-4686-A0AE-C102264872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1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ransition spd="med">
    <p:fade thruBlk="1"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4413" y="533400"/>
            <a:ext cx="639921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4413" y="1905000"/>
            <a:ext cx="6399212" cy="422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+mn-lt"/>
              </a:defRPr>
            </a:lvl1pPr>
          </a:lstStyle>
          <a:p>
            <a:pPr>
              <a:defRPr/>
            </a:pPr>
            <a:fld id="{41F119F0-630F-47D5-B05B-4DB57E586E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40" r:id="rId2"/>
    <p:sldLayoutId id="2147483841" r:id="rId3"/>
    <p:sldLayoutId id="2147483842" r:id="rId4"/>
    <p:sldLayoutId id="2147483843" r:id="rId5"/>
    <p:sldLayoutId id="2147483844" r:id="rId6"/>
    <p:sldLayoutId id="2147483845" r:id="rId7"/>
    <p:sldLayoutId id="2147483846" r:id="rId8"/>
    <p:sldLayoutId id="2147483847" r:id="rId9"/>
    <p:sldLayoutId id="2147483848" r:id="rId10"/>
    <p:sldLayoutId id="2147483849" r:id="rId11"/>
  </p:sldLayoutIdLst>
  <p:transition spd="med">
    <p:fade thruBlk="1"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4413" y="533400"/>
            <a:ext cx="639921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4413" y="1905000"/>
            <a:ext cx="6399212" cy="422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+mn-lt"/>
              </a:defRPr>
            </a:lvl1pPr>
          </a:lstStyle>
          <a:p>
            <a:pPr>
              <a:defRPr/>
            </a:pPr>
            <a:fld id="{3EE97B5F-7C8D-441A-8177-44E732F526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50" r:id="rId2"/>
    <p:sldLayoutId id="2147483851" r:id="rId3"/>
    <p:sldLayoutId id="2147483852" r:id="rId4"/>
    <p:sldLayoutId id="2147483853" r:id="rId5"/>
    <p:sldLayoutId id="2147483854" r:id="rId6"/>
    <p:sldLayoutId id="2147483855" r:id="rId7"/>
    <p:sldLayoutId id="2147483856" r:id="rId8"/>
    <p:sldLayoutId id="2147483857" r:id="rId9"/>
    <p:sldLayoutId id="2147483858" r:id="rId10"/>
    <p:sldLayoutId id="2147483859" r:id="rId11"/>
  </p:sldLayoutIdLst>
  <p:transition spd="med">
    <p:fade thruBlk="1"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4413" y="533400"/>
            <a:ext cx="639921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4413" y="1905000"/>
            <a:ext cx="6399212" cy="422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+mn-lt"/>
              </a:defRPr>
            </a:lvl1pPr>
          </a:lstStyle>
          <a:p>
            <a:pPr>
              <a:defRPr/>
            </a:pPr>
            <a:fld id="{A63D127D-44E1-4468-BB9E-AA2DBCA055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</p:sldLayoutIdLst>
  <p:transition spd="med">
    <p:fade thruBlk="1"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4413" y="533400"/>
            <a:ext cx="639921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4413" y="1905000"/>
            <a:ext cx="6399212" cy="422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+mn-lt"/>
              </a:defRPr>
            </a:lvl1pPr>
          </a:lstStyle>
          <a:p>
            <a:pPr>
              <a:defRPr/>
            </a:pPr>
            <a:fld id="{79DD440E-49E4-4300-82EB-45E464C71A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70" r:id="rId2"/>
    <p:sldLayoutId id="2147483871" r:id="rId3"/>
    <p:sldLayoutId id="2147483872" r:id="rId4"/>
    <p:sldLayoutId id="2147483873" r:id="rId5"/>
    <p:sldLayoutId id="2147483874" r:id="rId6"/>
    <p:sldLayoutId id="2147483875" r:id="rId7"/>
    <p:sldLayoutId id="2147483876" r:id="rId8"/>
    <p:sldLayoutId id="2147483877" r:id="rId9"/>
    <p:sldLayoutId id="2147483878" r:id="rId10"/>
    <p:sldLayoutId id="2147483879" r:id="rId11"/>
  </p:sldLayoutIdLst>
  <p:transition spd="med">
    <p:fade thruBlk="1"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oleObject" Target="../embeddings/Microsoft_Word_97_-_2003_Document1.doc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/>
          <p:cNvSpPr>
            <a:spLocks noGrp="1" noChangeArrowheads="1"/>
          </p:cNvSpPr>
          <p:nvPr>
            <p:ph idx="1"/>
          </p:nvPr>
        </p:nvSpPr>
        <p:spPr>
          <a:xfrm>
            <a:off x="685800" y="381000"/>
            <a:ext cx="7772400" cy="5638800"/>
          </a:xfrm>
        </p:spPr>
        <p:txBody>
          <a:bodyPr>
            <a:normAutofit fontScale="92500" lnSpcReduction="20000"/>
          </a:bodyPr>
          <a:lstStyle/>
          <a:p>
            <a:pPr algn="ctr">
              <a:lnSpc>
                <a:spcPct val="80000"/>
              </a:lnSpc>
              <a:buFontTx/>
              <a:buNone/>
              <a:defRPr/>
            </a:pPr>
            <a:endParaRPr lang="en-US" sz="2400" dirty="0" smtClean="0">
              <a:solidFill>
                <a:srgbClr val="0070C0"/>
              </a:solidFill>
              <a:latin typeface="Berlin Sans FB Demi" pitchFamily="34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buFontTx/>
              <a:buNone/>
              <a:defRPr/>
            </a:pPr>
            <a:r>
              <a:rPr lang="en-US" sz="2400" dirty="0" smtClean="0">
                <a:solidFill>
                  <a:srgbClr val="0070C0"/>
                </a:solidFill>
                <a:latin typeface="Berlin Sans FB Demi" pitchFamily="34" charset="0"/>
                <a:cs typeface="Times New Roman" pitchFamily="18" charset="0"/>
              </a:rPr>
              <a:t>Irvine Unified School District</a:t>
            </a:r>
          </a:p>
          <a:p>
            <a:pPr algn="ctr">
              <a:lnSpc>
                <a:spcPct val="80000"/>
              </a:lnSpc>
              <a:buFontTx/>
              <a:buNone/>
              <a:defRPr/>
            </a:pPr>
            <a:r>
              <a:rPr lang="en-US" sz="2400" dirty="0" smtClean="0">
                <a:solidFill>
                  <a:srgbClr val="0070C0"/>
                </a:solidFill>
                <a:latin typeface="Berlin Sans FB Demi" pitchFamily="34" charset="0"/>
                <a:cs typeface="Times New Roman" pitchFamily="18" charset="0"/>
              </a:rPr>
              <a:t>Primary Literacy Project</a:t>
            </a:r>
          </a:p>
          <a:p>
            <a:pPr algn="ctr">
              <a:lnSpc>
                <a:spcPct val="80000"/>
              </a:lnSpc>
              <a:buFontTx/>
              <a:buNone/>
              <a:defRPr/>
            </a:pPr>
            <a:r>
              <a:rPr lang="en-US" sz="2400" dirty="0" smtClean="0">
                <a:solidFill>
                  <a:srgbClr val="0070C0"/>
                </a:solidFill>
                <a:latin typeface="Berlin Sans FB Demi" pitchFamily="34" charset="0"/>
                <a:cs typeface="Times New Roman" pitchFamily="18" charset="0"/>
              </a:rPr>
              <a:t>2010-2011</a:t>
            </a:r>
          </a:p>
          <a:p>
            <a:pPr algn="ctr">
              <a:lnSpc>
                <a:spcPct val="80000"/>
              </a:lnSpc>
              <a:buFontTx/>
              <a:buNone/>
              <a:defRPr/>
            </a:pPr>
            <a:r>
              <a:rPr lang="en-US" dirty="0" smtClean="0">
                <a:solidFill>
                  <a:srgbClr val="020202"/>
                </a:solidFill>
                <a:latin typeface="Berlin Sans FB Demi" pitchFamily="34" charset="0"/>
                <a:cs typeface="Times New Roman" pitchFamily="18" charset="0"/>
              </a:rPr>
              <a:t> </a:t>
            </a:r>
          </a:p>
          <a:p>
            <a:pPr algn="ctr">
              <a:lnSpc>
                <a:spcPct val="80000"/>
              </a:lnSpc>
              <a:buFontTx/>
              <a:buNone/>
              <a:defRPr/>
            </a:pPr>
            <a:r>
              <a:rPr lang="en-US" sz="5200" dirty="0" smtClean="0">
                <a:solidFill>
                  <a:schemeClr val="tx2"/>
                </a:solidFill>
                <a:latin typeface="Berlin Sans FB Demi" pitchFamily="34" charset="0"/>
                <a:cs typeface="Times New Roman" pitchFamily="18" charset="0"/>
              </a:rPr>
              <a:t>PLP Overview +</a:t>
            </a:r>
          </a:p>
          <a:p>
            <a:pPr algn="ctr">
              <a:lnSpc>
                <a:spcPct val="80000"/>
              </a:lnSpc>
              <a:buFontTx/>
              <a:buNone/>
              <a:defRPr/>
            </a:pPr>
            <a:r>
              <a:rPr lang="en-US" sz="5200" dirty="0" smtClean="0">
                <a:solidFill>
                  <a:schemeClr val="tx2"/>
                </a:solidFill>
                <a:latin typeface="Berlin Sans FB Demi" pitchFamily="34" charset="0"/>
                <a:cs typeface="Times New Roman" pitchFamily="18" charset="0"/>
              </a:rPr>
              <a:t>Classroom Management </a:t>
            </a:r>
          </a:p>
          <a:p>
            <a:pPr algn="ctr">
              <a:lnSpc>
                <a:spcPct val="80000"/>
              </a:lnSpc>
              <a:buFontTx/>
              <a:buNone/>
              <a:defRPr/>
            </a:pPr>
            <a:r>
              <a:rPr lang="en-US" sz="5200" dirty="0" smtClean="0">
                <a:solidFill>
                  <a:schemeClr val="tx2"/>
                </a:solidFill>
                <a:latin typeface="Berlin Sans FB Demi" pitchFamily="34" charset="0"/>
                <a:cs typeface="Times New Roman" pitchFamily="18" charset="0"/>
              </a:rPr>
              <a:t>and Procedures</a:t>
            </a:r>
          </a:p>
          <a:p>
            <a:pPr algn="ctr">
              <a:lnSpc>
                <a:spcPct val="80000"/>
              </a:lnSpc>
              <a:buFontTx/>
              <a:buNone/>
              <a:defRPr/>
            </a:pPr>
            <a:r>
              <a:rPr lang="en-US" dirty="0" smtClean="0">
                <a:solidFill>
                  <a:schemeClr val="tx2"/>
                </a:solidFill>
                <a:latin typeface="Berlin Sans FB Demi" pitchFamily="34" charset="0"/>
                <a:cs typeface="Times New Roman" pitchFamily="18" charset="0"/>
              </a:rPr>
              <a:t>  </a:t>
            </a:r>
            <a:endParaRPr lang="en-US" dirty="0" smtClean="0">
              <a:solidFill>
                <a:schemeClr val="tx2"/>
              </a:solidFill>
              <a:latin typeface="Berlin Sans FB Demi" pitchFamily="34" charset="0"/>
            </a:endParaRPr>
          </a:p>
          <a:p>
            <a:pPr algn="ctr">
              <a:lnSpc>
                <a:spcPct val="80000"/>
              </a:lnSpc>
              <a:buFontTx/>
              <a:buNone/>
              <a:defRPr/>
            </a:pPr>
            <a:r>
              <a:rPr lang="en-US" dirty="0" smtClean="0">
                <a:solidFill>
                  <a:schemeClr val="tx2"/>
                </a:solidFill>
                <a:latin typeface="Berlin Sans FB Demi" pitchFamily="34" charset="0"/>
                <a:cs typeface="Times New Roman" pitchFamily="18" charset="0"/>
              </a:rPr>
              <a:t>Module One</a:t>
            </a:r>
          </a:p>
          <a:p>
            <a:pPr algn="ctr">
              <a:lnSpc>
                <a:spcPct val="80000"/>
              </a:lnSpc>
              <a:buFontTx/>
              <a:buNone/>
              <a:defRPr/>
            </a:pPr>
            <a:r>
              <a:rPr lang="en-US" dirty="0" smtClean="0">
                <a:solidFill>
                  <a:schemeClr val="tx2"/>
                </a:solidFill>
                <a:latin typeface="Berlin Sans FB Demi" pitchFamily="34" charset="0"/>
                <a:cs typeface="Times New Roman" pitchFamily="18" charset="0"/>
              </a:rPr>
              <a:t>October </a:t>
            </a:r>
            <a:r>
              <a:rPr lang="en-US" dirty="0" smtClean="0">
                <a:solidFill>
                  <a:schemeClr val="tx2"/>
                </a:solidFill>
                <a:latin typeface="Berlin Sans FB Demi" pitchFamily="34" charset="0"/>
                <a:cs typeface="Times New Roman" pitchFamily="18" charset="0"/>
              </a:rPr>
              <a:t>27, 2011</a:t>
            </a:r>
            <a:endParaRPr lang="en-US" dirty="0" smtClean="0">
              <a:solidFill>
                <a:schemeClr val="tx2"/>
              </a:solidFill>
              <a:latin typeface="Berlin Sans FB Demi" pitchFamily="34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buFontTx/>
              <a:buNone/>
              <a:defRPr/>
            </a:pPr>
            <a:r>
              <a:rPr lang="en-US" dirty="0" smtClean="0">
                <a:solidFill>
                  <a:srgbClr val="020202"/>
                </a:solidFill>
                <a:latin typeface="Berlin Sans FB Demi" pitchFamily="34" charset="0"/>
                <a:cs typeface="Times New Roman" pitchFamily="18" charset="0"/>
              </a:rPr>
              <a:t> </a:t>
            </a:r>
          </a:p>
          <a:p>
            <a:pPr algn="r">
              <a:lnSpc>
                <a:spcPct val="80000"/>
              </a:lnSpc>
              <a:buFontTx/>
              <a:buNone/>
              <a:defRPr/>
            </a:pPr>
            <a:endParaRPr lang="en-US" sz="2400" dirty="0" smtClean="0">
              <a:solidFill>
                <a:srgbClr val="0070C0"/>
              </a:solidFill>
              <a:latin typeface="Berlin Sans FB Demi" pitchFamily="34" charset="0"/>
              <a:cs typeface="Times New Roman" pitchFamily="18" charset="0"/>
            </a:endParaRPr>
          </a:p>
          <a:p>
            <a:pPr algn="r">
              <a:lnSpc>
                <a:spcPct val="80000"/>
              </a:lnSpc>
              <a:buFontTx/>
              <a:buNone/>
              <a:defRPr/>
            </a:pPr>
            <a:endParaRPr lang="en-US" sz="2400" dirty="0" smtClean="0">
              <a:solidFill>
                <a:srgbClr val="0070C0"/>
              </a:solidFill>
              <a:latin typeface="Berlin Sans FB Demi" pitchFamily="34" charset="0"/>
              <a:cs typeface="Times New Roman" pitchFamily="18" charset="0"/>
            </a:endParaRPr>
          </a:p>
          <a:p>
            <a:pPr algn="r">
              <a:lnSpc>
                <a:spcPct val="80000"/>
              </a:lnSpc>
              <a:buFontTx/>
              <a:buNone/>
              <a:defRPr/>
            </a:pPr>
            <a:r>
              <a:rPr lang="en-US" sz="2400" dirty="0" smtClean="0">
                <a:solidFill>
                  <a:srgbClr val="0070C0"/>
                </a:solidFill>
                <a:latin typeface="Berlin Sans FB Demi" pitchFamily="34" charset="0"/>
                <a:cs typeface="Times New Roman" pitchFamily="18" charset="0"/>
              </a:rPr>
              <a:t>Toni Wilson 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en-US" dirty="0" smtClean="0">
                <a:solidFill>
                  <a:srgbClr val="020202"/>
                </a:solidFill>
                <a:cs typeface="Times New Roman" pitchFamily="18" charset="0"/>
              </a:rPr>
              <a:t>						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endParaRPr lang="en-US" dirty="0" smtClean="0">
              <a:solidFill>
                <a:srgbClr val="020202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219200"/>
          </a:xfrm>
        </p:spPr>
        <p:txBody>
          <a:bodyPr/>
          <a:lstStyle/>
          <a:p>
            <a:pPr algn="ctr"/>
            <a:r>
              <a:rPr lang="en-US" sz="4400" b="1" dirty="0" smtClean="0">
                <a:solidFill>
                  <a:srgbClr val="0070C0"/>
                </a:solidFill>
              </a:rPr>
              <a:t>Making it Happen: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981200"/>
            <a:ext cx="7696200" cy="3657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4400" smtClean="0">
                <a:solidFill>
                  <a:schemeClr val="tx2"/>
                </a:solidFill>
              </a:rPr>
              <a:t>Create a Classroom Community</a:t>
            </a:r>
            <a:endParaRPr lang="en-US" smtClean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4400" smtClean="0">
                <a:solidFill>
                  <a:schemeClr val="tx2"/>
                </a:solidFill>
              </a:rPr>
              <a:t>Establish Rules and Procedures</a:t>
            </a:r>
          </a:p>
          <a:p>
            <a:pPr>
              <a:lnSpc>
                <a:spcPct val="90000"/>
              </a:lnSpc>
            </a:pPr>
            <a:r>
              <a:rPr lang="en-US" sz="4400" smtClean="0">
                <a:solidFill>
                  <a:schemeClr val="tx2"/>
                </a:solidFill>
              </a:rPr>
              <a:t>Motivate Students</a:t>
            </a:r>
          </a:p>
        </p:txBody>
      </p:sp>
    </p:spTree>
  </p:cSld>
  <p:clrMapOvr>
    <a:masterClrMapping/>
  </p:clrMapOvr>
  <p:transition spd="med"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514600"/>
            <a:ext cx="6870700" cy="3124200"/>
          </a:xfrm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BUILDING COMMUNITY</a:t>
            </a:r>
            <a:br>
              <a:rPr lang="en-US" b="1" dirty="0" smtClean="0">
                <a:solidFill>
                  <a:srgbClr val="0070C0"/>
                </a:solidFill>
              </a:rPr>
            </a:br>
            <a:r>
              <a:rPr lang="en-US" b="1" dirty="0" smtClean="0">
                <a:solidFill>
                  <a:srgbClr val="0070C0"/>
                </a:solidFill>
              </a:rPr>
              <a:t>IN YOUR CLASSROOM</a:t>
            </a:r>
            <a:r>
              <a:rPr lang="en-US" b="1" dirty="0" smtClean="0">
                <a:solidFill>
                  <a:schemeClr val="bg1"/>
                </a:solidFill>
              </a:rPr>
              <a:t>…</a:t>
            </a: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Because the emotional and social learning systems are </a:t>
            </a:r>
            <a:r>
              <a:rPr lang="en-US" i="1" dirty="0" smtClean="0"/>
              <a:t>foundational</a:t>
            </a:r>
            <a:r>
              <a:rPr lang="en-US" dirty="0" smtClean="0"/>
              <a:t> to learning</a:t>
            </a:r>
            <a:br>
              <a:rPr lang="en-US" dirty="0" smtClean="0"/>
            </a:br>
            <a:endParaRPr lang="en-US" dirty="0" smtClean="0"/>
          </a:p>
        </p:txBody>
      </p:sp>
    </p:spTree>
  </p:cSld>
  <p:clrMapOvr>
    <a:masterClrMapping/>
  </p:clrMapOvr>
  <p:transition spd="med"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76200"/>
            <a:ext cx="8001000" cy="990600"/>
          </a:xfrm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Teacher Role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143000"/>
            <a:ext cx="7696200" cy="4876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dirty="0" smtClean="0">
                <a:solidFill>
                  <a:schemeClr val="tx2"/>
                </a:solidFill>
              </a:rPr>
              <a:t>Greet students</a:t>
            </a:r>
          </a:p>
          <a:p>
            <a:pPr>
              <a:lnSpc>
                <a:spcPct val="80000"/>
              </a:lnSpc>
            </a:pPr>
            <a:r>
              <a:rPr lang="en-US" dirty="0" smtClean="0">
                <a:solidFill>
                  <a:schemeClr val="tx2"/>
                </a:solidFill>
              </a:rPr>
              <a:t>Be enthusiastic and SMILE!</a:t>
            </a:r>
          </a:p>
          <a:p>
            <a:pPr>
              <a:lnSpc>
                <a:spcPct val="80000"/>
              </a:lnSpc>
            </a:pPr>
            <a:r>
              <a:rPr lang="en-US" dirty="0" smtClean="0">
                <a:solidFill>
                  <a:schemeClr val="tx2"/>
                </a:solidFill>
              </a:rPr>
              <a:t>Model active listening</a:t>
            </a:r>
          </a:p>
          <a:p>
            <a:pPr>
              <a:lnSpc>
                <a:spcPct val="80000"/>
              </a:lnSpc>
            </a:pPr>
            <a:r>
              <a:rPr lang="en-US" dirty="0" smtClean="0">
                <a:solidFill>
                  <a:schemeClr val="tx2"/>
                </a:solidFill>
              </a:rPr>
              <a:t>Know your students</a:t>
            </a:r>
          </a:p>
          <a:p>
            <a:pPr>
              <a:lnSpc>
                <a:spcPct val="80000"/>
              </a:lnSpc>
            </a:pPr>
            <a:r>
              <a:rPr lang="en-US" dirty="0" smtClean="0">
                <a:solidFill>
                  <a:schemeClr val="tx2"/>
                </a:solidFill>
              </a:rPr>
              <a:t>Be interactive and visible</a:t>
            </a:r>
          </a:p>
          <a:p>
            <a:pPr>
              <a:lnSpc>
                <a:spcPct val="80000"/>
              </a:lnSpc>
            </a:pPr>
            <a:r>
              <a:rPr lang="en-US" dirty="0" smtClean="0">
                <a:solidFill>
                  <a:schemeClr val="tx2"/>
                </a:solidFill>
              </a:rPr>
              <a:t>Facilitate classroom meetings</a:t>
            </a:r>
          </a:p>
          <a:p>
            <a:pPr>
              <a:lnSpc>
                <a:spcPct val="80000"/>
              </a:lnSpc>
            </a:pPr>
            <a:r>
              <a:rPr lang="en-US" dirty="0" smtClean="0">
                <a:solidFill>
                  <a:schemeClr val="tx2"/>
                </a:solidFill>
              </a:rPr>
              <a:t>Invite student input</a:t>
            </a:r>
          </a:p>
          <a:p>
            <a:pPr>
              <a:lnSpc>
                <a:spcPct val="80000"/>
              </a:lnSpc>
            </a:pPr>
            <a:r>
              <a:rPr lang="en-US" dirty="0" smtClean="0">
                <a:solidFill>
                  <a:schemeClr val="tx2"/>
                </a:solidFill>
              </a:rPr>
              <a:t>Use humor</a:t>
            </a:r>
          </a:p>
          <a:p>
            <a:pPr>
              <a:lnSpc>
                <a:spcPct val="80000"/>
              </a:lnSpc>
            </a:pPr>
            <a:r>
              <a:rPr lang="en-US" dirty="0" smtClean="0">
                <a:solidFill>
                  <a:schemeClr val="tx2"/>
                </a:solidFill>
              </a:rPr>
              <a:t>Celebrate student achievement</a:t>
            </a:r>
          </a:p>
          <a:p>
            <a:pPr>
              <a:lnSpc>
                <a:spcPct val="80000"/>
              </a:lnSpc>
            </a:pPr>
            <a:r>
              <a:rPr lang="en-US" dirty="0" smtClean="0">
                <a:solidFill>
                  <a:schemeClr val="tx2"/>
                </a:solidFill>
              </a:rPr>
              <a:t>Celebrate mistakes as opportunities for learning</a:t>
            </a:r>
          </a:p>
          <a:p>
            <a:pPr>
              <a:lnSpc>
                <a:spcPct val="80000"/>
              </a:lnSpc>
            </a:pPr>
            <a:endParaRPr lang="en-US" dirty="0" smtClean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</a:pPr>
            <a:endParaRPr lang="en-US" dirty="0" smtClean="0"/>
          </a:p>
        </p:txBody>
      </p:sp>
    </p:spTree>
  </p:cSld>
  <p:clrMapOvr>
    <a:masterClrMapping/>
  </p:clrMapOvr>
  <p:transition spd="med"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idx="1"/>
          </p:nvPr>
        </p:nvSpPr>
        <p:spPr>
          <a:xfrm>
            <a:off x="1447800" y="1600200"/>
            <a:ext cx="7235825" cy="4525963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4000" dirty="0" smtClean="0">
                <a:solidFill>
                  <a:schemeClr val="tx2"/>
                </a:solidFill>
              </a:rPr>
              <a:t>“The number one problem in the classroom is not discipline;  it is the lack of procedures and routines.”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sz="3600" dirty="0" smtClean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3600" dirty="0" smtClean="0">
                <a:solidFill>
                  <a:schemeClr val="tx2"/>
                </a:solidFill>
              </a:rPr>
              <a:t>			     	</a:t>
            </a:r>
            <a:r>
              <a:rPr lang="en-US" dirty="0" smtClean="0">
                <a:solidFill>
                  <a:schemeClr val="tx2"/>
                </a:solidFill>
              </a:rPr>
              <a:t>Harry T. Wong</a:t>
            </a:r>
            <a:endParaRPr lang="en-US" i="1" dirty="0" smtClean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endParaRPr lang="en-US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2514599" y="533400"/>
            <a:ext cx="6169025" cy="838200"/>
          </a:xfrm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Why?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1981200" y="1295400"/>
            <a:ext cx="6702425" cy="48307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200" dirty="0" smtClean="0">
                <a:solidFill>
                  <a:schemeClr val="tx2"/>
                </a:solidFill>
              </a:rPr>
              <a:t>The teacher has not thought out what happens in the classroom.</a:t>
            </a:r>
          </a:p>
          <a:p>
            <a:pPr>
              <a:lnSpc>
                <a:spcPct val="90000"/>
              </a:lnSpc>
            </a:pPr>
            <a:r>
              <a:rPr lang="en-US" sz="3200" dirty="0" smtClean="0">
                <a:solidFill>
                  <a:schemeClr val="tx2"/>
                </a:solidFill>
              </a:rPr>
              <a:t>The students have not practiced the procedure.</a:t>
            </a:r>
          </a:p>
          <a:p>
            <a:pPr>
              <a:lnSpc>
                <a:spcPct val="90000"/>
              </a:lnSpc>
            </a:pPr>
            <a:r>
              <a:rPr lang="en-US" sz="3200" dirty="0" smtClean="0">
                <a:solidFill>
                  <a:schemeClr val="tx2"/>
                </a:solidFill>
              </a:rPr>
              <a:t>The teacher spends no time managing or facilitating the classroom;  instead they discipline students….taking away from small group time.</a:t>
            </a:r>
          </a:p>
          <a:p>
            <a:pPr>
              <a:lnSpc>
                <a:spcPct val="90000"/>
              </a:lnSpc>
            </a:pPr>
            <a:endParaRPr lang="en-US" sz="320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304800"/>
            <a:ext cx="6858000" cy="990600"/>
          </a:xfrm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How to Teach Procedures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1219200" y="1447800"/>
            <a:ext cx="7162800" cy="50292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3200" dirty="0" smtClean="0">
                <a:solidFill>
                  <a:schemeClr val="tx2"/>
                </a:solidFill>
              </a:rPr>
              <a:t>3 Step Model</a:t>
            </a:r>
          </a:p>
          <a:p>
            <a:pPr>
              <a:lnSpc>
                <a:spcPct val="90000"/>
              </a:lnSpc>
            </a:pPr>
            <a:r>
              <a:rPr lang="en-US" sz="3200" dirty="0" smtClean="0">
                <a:solidFill>
                  <a:srgbClr val="020202"/>
                </a:solidFill>
              </a:rPr>
              <a:t>Teach:</a:t>
            </a:r>
            <a:r>
              <a:rPr lang="en-US" sz="3200" dirty="0" smtClean="0">
                <a:solidFill>
                  <a:schemeClr val="tx2"/>
                </a:solidFill>
              </a:rPr>
              <a:t> </a:t>
            </a:r>
            <a:r>
              <a:rPr lang="en-US" sz="3200" i="1" dirty="0" smtClean="0">
                <a:solidFill>
                  <a:schemeClr val="tx2"/>
                </a:solidFill>
              </a:rPr>
              <a:t>explain</a:t>
            </a:r>
            <a:r>
              <a:rPr lang="en-US" sz="3200" dirty="0" smtClean="0">
                <a:solidFill>
                  <a:schemeClr val="tx2"/>
                </a:solidFill>
              </a:rPr>
              <a:t>, state, model and demonstrate the procedure.</a:t>
            </a:r>
          </a:p>
          <a:p>
            <a:pPr>
              <a:lnSpc>
                <a:spcPct val="90000"/>
              </a:lnSpc>
            </a:pPr>
            <a:r>
              <a:rPr lang="en-US" sz="3200" dirty="0" smtClean="0">
                <a:solidFill>
                  <a:srgbClr val="020202"/>
                </a:solidFill>
              </a:rPr>
              <a:t>Practice:</a:t>
            </a:r>
            <a:r>
              <a:rPr lang="en-US" sz="3200" dirty="0" smtClean="0">
                <a:solidFill>
                  <a:schemeClr val="tx2"/>
                </a:solidFill>
              </a:rPr>
              <a:t> </a:t>
            </a:r>
            <a:r>
              <a:rPr lang="en-US" sz="3200" i="1" dirty="0" smtClean="0">
                <a:solidFill>
                  <a:schemeClr val="tx2"/>
                </a:solidFill>
              </a:rPr>
              <a:t>rehearse</a:t>
            </a:r>
            <a:r>
              <a:rPr lang="en-US" sz="3200" dirty="0" smtClean="0">
                <a:solidFill>
                  <a:schemeClr val="tx2"/>
                </a:solidFill>
              </a:rPr>
              <a:t> and practice under the teacher’s guidance.</a:t>
            </a:r>
          </a:p>
          <a:p>
            <a:pPr>
              <a:lnSpc>
                <a:spcPct val="90000"/>
              </a:lnSpc>
            </a:pPr>
            <a:r>
              <a:rPr lang="en-US" sz="3200" dirty="0" smtClean="0">
                <a:solidFill>
                  <a:srgbClr val="020202"/>
                </a:solidFill>
              </a:rPr>
              <a:t>Apply:</a:t>
            </a:r>
            <a:r>
              <a:rPr lang="en-US" sz="3200" dirty="0" smtClean="0">
                <a:solidFill>
                  <a:schemeClr val="tx2"/>
                </a:solidFill>
              </a:rPr>
              <a:t> </a:t>
            </a:r>
            <a:r>
              <a:rPr lang="en-US" sz="3200" i="1" dirty="0" smtClean="0">
                <a:solidFill>
                  <a:schemeClr val="tx2"/>
                </a:solidFill>
              </a:rPr>
              <a:t>reinforce</a:t>
            </a:r>
            <a:r>
              <a:rPr lang="en-US" sz="3200" dirty="0" smtClean="0">
                <a:solidFill>
                  <a:schemeClr val="tx2"/>
                </a:solidFill>
              </a:rPr>
              <a:t> the procedure through practice until it becomes a student habit or </a:t>
            </a:r>
            <a:r>
              <a:rPr lang="en-US" sz="3200" dirty="0" smtClean="0">
                <a:solidFill>
                  <a:srgbClr val="F41041"/>
                </a:solidFill>
              </a:rPr>
              <a:t>routine</a:t>
            </a:r>
            <a:r>
              <a:rPr lang="en-US" sz="3200" dirty="0" smtClean="0">
                <a:solidFill>
                  <a:schemeClr val="tx2"/>
                </a:solidFill>
              </a:rPr>
              <a:t>.</a:t>
            </a:r>
          </a:p>
          <a:p>
            <a:pPr>
              <a:lnSpc>
                <a:spcPct val="90000"/>
              </a:lnSpc>
            </a:pPr>
            <a:endParaRPr lang="en-US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fade thruBlk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little bell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429000" y="304800"/>
            <a:ext cx="5226050" cy="6553200"/>
          </a:xfrm>
        </p:spPr>
      </p:pic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228600" y="1143000"/>
            <a:ext cx="2590800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chemeClr val="tx2"/>
                </a:solidFill>
                <a:latin typeface="Comic Sans MS" pitchFamily="66" charset="0"/>
              </a:rPr>
              <a:t>Reevaluate procedures and modify throughout the year as needed.</a:t>
            </a:r>
          </a:p>
        </p:txBody>
      </p:sp>
    </p:spTree>
  </p:cSld>
  <p:clrMapOvr>
    <a:masterClrMapping/>
  </p:clrMapOvr>
  <p:transition spd="med">
    <p:fade thruBlk="1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76200"/>
            <a:ext cx="8305800" cy="1219200"/>
          </a:xfrm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The Result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1066800"/>
            <a:ext cx="7616825" cy="5486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200" dirty="0" smtClean="0">
                <a:solidFill>
                  <a:schemeClr val="tx2"/>
                </a:solidFill>
              </a:rPr>
              <a:t>The procedures that set the class up for success will ensure a positive year.</a:t>
            </a:r>
          </a:p>
          <a:p>
            <a:pPr>
              <a:lnSpc>
                <a:spcPct val="90000"/>
              </a:lnSpc>
            </a:pPr>
            <a:r>
              <a:rPr lang="en-US" sz="3200" dirty="0" smtClean="0">
                <a:solidFill>
                  <a:schemeClr val="tx2"/>
                </a:solidFill>
              </a:rPr>
              <a:t>Teaching and learning in all content areas will be more successful if procedures and routines are set up early.  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3200" dirty="0" smtClean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3200" i="1" dirty="0" smtClean="0">
                <a:solidFill>
                  <a:srgbClr val="FF0000"/>
                </a:solidFill>
              </a:rPr>
              <a:t>Take the necessary time at the beginning of the year – it is not a waste of time.</a:t>
            </a:r>
          </a:p>
          <a:p>
            <a:pPr>
              <a:lnSpc>
                <a:spcPct val="90000"/>
              </a:lnSpc>
            </a:pPr>
            <a:endParaRPr lang="en-US" i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fade thruBlk="1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save tim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20638"/>
            <a:ext cx="9144000" cy="6840537"/>
          </a:xfrm>
        </p:spPr>
      </p:pic>
    </p:spTree>
  </p:cSld>
  <p:clrMapOvr>
    <a:masterClrMapping/>
  </p:clrMapOvr>
  <p:transition spd="med">
    <p:fade thruBlk="1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1066800"/>
            <a:ext cx="7086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rgbClr val="3366FF"/>
                </a:solidFill>
              </a:rPr>
              <a:t>Am I giving my students meaningful work or “busy” work?</a:t>
            </a:r>
            <a:endParaRPr lang="en-US" sz="6000" dirty="0">
              <a:solidFill>
                <a:srgbClr val="3366FF"/>
              </a:solidFill>
            </a:endParaRPr>
          </a:p>
        </p:txBody>
      </p:sp>
    </p:spTree>
  </p:cSld>
  <p:clrMapOvr>
    <a:masterClrMapping/>
  </p:clrMapOvr>
  <p:transition spd="med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254000" y="195263"/>
            <a:ext cx="8636000" cy="407987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US" sz="3200" b="1" dirty="0" smtClean="0">
                <a:solidFill>
                  <a:srgbClr val="0070C0"/>
                </a:solidFill>
                <a:cs typeface="Times New Roman" pitchFamily="18" charset="0"/>
              </a:rPr>
              <a:t>Agenda ~ Module One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914400"/>
            <a:ext cx="7315200" cy="59436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Tx/>
              <a:buNone/>
              <a:defRPr/>
            </a:pPr>
            <a:r>
              <a:rPr lang="en-US" dirty="0" smtClean="0">
                <a:solidFill>
                  <a:schemeClr val="tx2"/>
                </a:solidFill>
                <a:cs typeface="Times New Roman" pitchFamily="18" charset="0"/>
              </a:rPr>
              <a:t>Opening</a:t>
            </a:r>
          </a:p>
          <a:p>
            <a:pPr>
              <a:lnSpc>
                <a:spcPct val="90000"/>
              </a:lnSpc>
              <a:spcBef>
                <a:spcPct val="5000"/>
              </a:spcBef>
              <a:buClr>
                <a:srgbClr val="020202"/>
              </a:buClr>
              <a:buFont typeface="Wingdings" pitchFamily="2" charset="2"/>
              <a:buChar char="§"/>
              <a:defRPr/>
            </a:pPr>
            <a:r>
              <a:rPr lang="en-US" dirty="0" smtClean="0">
                <a:solidFill>
                  <a:schemeClr val="tx2"/>
                </a:solidFill>
                <a:cs typeface="Times New Roman" pitchFamily="18" charset="0"/>
              </a:rPr>
              <a:t>Welcome/Logistics/Introductions</a:t>
            </a:r>
          </a:p>
          <a:p>
            <a:pPr>
              <a:lnSpc>
                <a:spcPct val="90000"/>
              </a:lnSpc>
              <a:spcBef>
                <a:spcPct val="5000"/>
              </a:spcBef>
              <a:buClr>
                <a:srgbClr val="020202"/>
              </a:buClr>
              <a:buFont typeface="Wingdings" pitchFamily="2" charset="2"/>
              <a:buChar char="§"/>
              <a:defRPr/>
            </a:pPr>
            <a:r>
              <a:rPr lang="en-US" dirty="0" smtClean="0">
                <a:solidFill>
                  <a:schemeClr val="tx2"/>
                </a:solidFill>
                <a:cs typeface="Times New Roman" pitchFamily="18" charset="0"/>
              </a:rPr>
              <a:t>Literacy Vision</a:t>
            </a:r>
          </a:p>
          <a:p>
            <a:pPr>
              <a:lnSpc>
                <a:spcPct val="90000"/>
              </a:lnSpc>
              <a:spcBef>
                <a:spcPct val="5000"/>
              </a:spcBef>
              <a:buClr>
                <a:srgbClr val="020202"/>
              </a:buClr>
              <a:buFont typeface="Wingdings" pitchFamily="2" charset="2"/>
              <a:buChar char="§"/>
              <a:defRPr/>
            </a:pPr>
            <a:r>
              <a:rPr lang="en-US" dirty="0" smtClean="0">
                <a:solidFill>
                  <a:schemeClr val="tx2"/>
                </a:solidFill>
                <a:cs typeface="Times New Roman" pitchFamily="18" charset="0"/>
              </a:rPr>
              <a:t>Overview of Primary Literacy Project </a:t>
            </a:r>
          </a:p>
          <a:p>
            <a:pPr>
              <a:lnSpc>
                <a:spcPct val="90000"/>
              </a:lnSpc>
              <a:spcBef>
                <a:spcPct val="5000"/>
              </a:spcBef>
              <a:buClr>
                <a:srgbClr val="020202"/>
              </a:buClr>
              <a:buFont typeface="Wingdings" pitchFamily="2" charset="2"/>
              <a:buChar char="§"/>
              <a:defRPr/>
            </a:pPr>
            <a:r>
              <a:rPr lang="en-US" dirty="0" smtClean="0">
                <a:solidFill>
                  <a:schemeClr val="tx2"/>
                </a:solidFill>
                <a:cs typeface="Times New Roman" pitchFamily="18" charset="0"/>
              </a:rPr>
              <a:t>Outcomes</a:t>
            </a:r>
          </a:p>
          <a:p>
            <a:pPr>
              <a:lnSpc>
                <a:spcPct val="90000"/>
              </a:lnSpc>
              <a:spcBef>
                <a:spcPct val="5000"/>
              </a:spcBef>
              <a:buClr>
                <a:srgbClr val="020202"/>
              </a:buClr>
              <a:buFont typeface="Wingdings" pitchFamily="2" charset="2"/>
              <a:buChar char="§"/>
              <a:defRPr/>
            </a:pPr>
            <a:r>
              <a:rPr lang="en-US" dirty="0" smtClean="0">
                <a:solidFill>
                  <a:schemeClr val="tx2"/>
                </a:solidFill>
                <a:cs typeface="Times New Roman" pitchFamily="18" charset="0"/>
              </a:rPr>
              <a:t>Classroom Management &amp; Procedures</a:t>
            </a:r>
          </a:p>
          <a:p>
            <a:pPr>
              <a:lnSpc>
                <a:spcPct val="90000"/>
              </a:lnSpc>
              <a:spcBef>
                <a:spcPct val="5000"/>
              </a:spcBef>
              <a:buClr>
                <a:srgbClr val="020202"/>
              </a:buClr>
              <a:buFont typeface="Wingdings" pitchFamily="2" charset="2"/>
              <a:buChar char="§"/>
              <a:defRPr/>
            </a:pPr>
            <a:r>
              <a:rPr lang="en-US" dirty="0" smtClean="0">
                <a:solidFill>
                  <a:schemeClr val="tx2"/>
                </a:solidFill>
                <a:cs typeface="Times New Roman" pitchFamily="18" charset="0"/>
              </a:rPr>
              <a:t>Engaging Students</a:t>
            </a:r>
          </a:p>
          <a:p>
            <a:pPr>
              <a:lnSpc>
                <a:spcPct val="90000"/>
              </a:lnSpc>
              <a:spcBef>
                <a:spcPct val="5000"/>
              </a:spcBef>
              <a:buClr>
                <a:srgbClr val="020202"/>
              </a:buClr>
              <a:buFont typeface="Wingdings" pitchFamily="2" charset="2"/>
              <a:buChar char="§"/>
              <a:defRPr/>
            </a:pPr>
            <a:r>
              <a:rPr lang="en-US" dirty="0" smtClean="0">
                <a:solidFill>
                  <a:schemeClr val="tx2"/>
                </a:solidFill>
                <a:cs typeface="Times New Roman" pitchFamily="18" charset="0"/>
              </a:rPr>
              <a:t>Meaningful Work</a:t>
            </a:r>
          </a:p>
          <a:p>
            <a:pPr>
              <a:lnSpc>
                <a:spcPct val="90000"/>
              </a:lnSpc>
              <a:spcBef>
                <a:spcPct val="5000"/>
              </a:spcBef>
              <a:buClr>
                <a:srgbClr val="020202"/>
              </a:buClr>
              <a:buFont typeface="Wingdings" pitchFamily="2" charset="2"/>
              <a:buChar char="§"/>
              <a:defRPr/>
            </a:pPr>
            <a:r>
              <a:rPr lang="en-US" dirty="0" smtClean="0">
                <a:solidFill>
                  <a:schemeClr val="tx2"/>
                </a:solidFill>
                <a:cs typeface="Times New Roman" pitchFamily="18" charset="0"/>
              </a:rPr>
              <a:t>Action Plan (Options)</a:t>
            </a:r>
          </a:p>
          <a:p>
            <a:pPr>
              <a:lnSpc>
                <a:spcPct val="90000"/>
              </a:lnSpc>
              <a:spcBef>
                <a:spcPct val="5000"/>
              </a:spcBef>
              <a:buClr>
                <a:srgbClr val="020202"/>
              </a:buClr>
              <a:buFont typeface="Wingdings" pitchFamily="2" charset="2"/>
              <a:buChar char="§"/>
              <a:defRPr/>
            </a:pPr>
            <a:r>
              <a:rPr lang="en-US" dirty="0" smtClean="0">
                <a:solidFill>
                  <a:schemeClr val="tx2"/>
                </a:solidFill>
                <a:cs typeface="Times New Roman" pitchFamily="18" charset="0"/>
              </a:rPr>
              <a:t>Coaching Visitations</a:t>
            </a:r>
          </a:p>
          <a:p>
            <a:pPr>
              <a:lnSpc>
                <a:spcPct val="90000"/>
              </a:lnSpc>
              <a:spcBef>
                <a:spcPct val="5000"/>
              </a:spcBef>
              <a:buClr>
                <a:srgbClr val="020202"/>
              </a:buClr>
              <a:buFont typeface="Wingdings" pitchFamily="2" charset="2"/>
              <a:buChar char="§"/>
              <a:defRPr/>
            </a:pPr>
            <a:r>
              <a:rPr lang="en-US" dirty="0" smtClean="0">
                <a:solidFill>
                  <a:schemeClr val="tx2"/>
                </a:solidFill>
                <a:cs typeface="Times New Roman" pitchFamily="18" charset="0"/>
              </a:rPr>
              <a:t>Homework</a:t>
            </a:r>
          </a:p>
          <a:p>
            <a:pPr>
              <a:lnSpc>
                <a:spcPct val="90000"/>
              </a:lnSpc>
              <a:spcBef>
                <a:spcPct val="5000"/>
              </a:spcBef>
              <a:buClr>
                <a:srgbClr val="020202"/>
              </a:buClr>
              <a:buFont typeface="Wingdings" pitchFamily="2" charset="2"/>
              <a:buChar char="§"/>
              <a:defRPr/>
            </a:pPr>
            <a:r>
              <a:rPr lang="en-US" dirty="0" smtClean="0">
                <a:solidFill>
                  <a:schemeClr val="tx2"/>
                </a:solidFill>
                <a:cs typeface="Times New Roman" pitchFamily="18" charset="0"/>
              </a:rPr>
              <a:t>Break</a:t>
            </a:r>
          </a:p>
          <a:p>
            <a:pPr>
              <a:lnSpc>
                <a:spcPct val="90000"/>
              </a:lnSpc>
              <a:spcBef>
                <a:spcPct val="5000"/>
              </a:spcBef>
              <a:buClr>
                <a:srgbClr val="020202"/>
              </a:buClr>
              <a:buFont typeface="Wingdings" pitchFamily="2" charset="2"/>
              <a:buChar char="§"/>
              <a:defRPr/>
            </a:pPr>
            <a:r>
              <a:rPr lang="en-US" dirty="0" smtClean="0">
                <a:solidFill>
                  <a:schemeClr val="tx2"/>
                </a:solidFill>
                <a:cs typeface="Times New Roman" pitchFamily="18" charset="0"/>
              </a:rPr>
              <a:t>Grade Level Breakout Sessions</a:t>
            </a:r>
          </a:p>
          <a:p>
            <a:pPr>
              <a:lnSpc>
                <a:spcPct val="90000"/>
              </a:lnSpc>
              <a:spcBef>
                <a:spcPct val="5000"/>
              </a:spcBef>
              <a:buClr>
                <a:srgbClr val="020202"/>
              </a:buClr>
              <a:buNone/>
              <a:defRPr/>
            </a:pPr>
            <a:endParaRPr lang="en-US" sz="2000" dirty="0" smtClean="0">
              <a:solidFill>
                <a:schemeClr val="tx2"/>
              </a:solidFill>
              <a:cs typeface="Times New Roman" pitchFamily="18" charset="0"/>
            </a:endParaRPr>
          </a:p>
          <a:p>
            <a:pPr>
              <a:lnSpc>
                <a:spcPct val="90000"/>
              </a:lnSpc>
              <a:buClr>
                <a:srgbClr val="020202"/>
              </a:buClr>
              <a:buFont typeface="Wingdings" pitchFamily="2" charset="2"/>
              <a:buChar char="§"/>
              <a:defRPr/>
            </a:pPr>
            <a:endParaRPr lang="en-US" sz="2000" dirty="0" smtClean="0">
              <a:solidFill>
                <a:schemeClr val="tx2"/>
              </a:solidFill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  <a:defRPr/>
            </a:pPr>
            <a:endParaRPr lang="en-US" sz="1800" dirty="0" smtClean="0">
              <a:solidFill>
                <a:schemeClr val="tx2"/>
              </a:solidFill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  <a:defRPr/>
            </a:pPr>
            <a:r>
              <a:rPr lang="en-US" sz="1400" dirty="0" smtClean="0">
                <a:cs typeface="Times New Roman" pitchFamily="18" charset="0"/>
              </a:rPr>
              <a:t>	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1219200"/>
            <a:ext cx="70866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US" sz="4400" dirty="0" smtClean="0"/>
              <a:t>Practice book pages – Which ones are meaningful?</a:t>
            </a:r>
          </a:p>
          <a:p>
            <a:pPr lvl="1">
              <a:buFont typeface="Arial" pitchFamily="34" charset="0"/>
              <a:buChar char="•"/>
            </a:pPr>
            <a:r>
              <a:rPr lang="en-US" sz="4400" dirty="0" smtClean="0"/>
              <a:t>How can I cover the concept in a more engaging way?</a:t>
            </a:r>
          </a:p>
          <a:p>
            <a:pPr lvl="1">
              <a:buFont typeface="Arial" pitchFamily="34" charset="0"/>
              <a:buChar char="•"/>
            </a:pPr>
            <a:endParaRPr lang="en-US" sz="4400" dirty="0" smtClean="0"/>
          </a:p>
        </p:txBody>
      </p:sp>
    </p:spTree>
  </p:cSld>
  <p:clrMapOvr>
    <a:masterClrMapping/>
  </p:clrMapOvr>
  <p:transition spd="med">
    <p:fade thruBlk="1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9144000" cy="914400"/>
          </a:xfrm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Learning Challenges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1295400"/>
            <a:ext cx="7848600" cy="5105400"/>
          </a:xfrm>
        </p:spPr>
        <p:txBody>
          <a:bodyPr/>
          <a:lstStyle/>
          <a:p>
            <a:pPr>
              <a:buFontTx/>
              <a:buNone/>
            </a:pPr>
            <a:r>
              <a:rPr lang="en-US" sz="3600" dirty="0" smtClean="0">
                <a:solidFill>
                  <a:schemeClr val="tx2"/>
                </a:solidFill>
              </a:rPr>
              <a:t>Every learner presents a unique profile of strengths and weaknesses.  We unlock motivation when we acknowledge and address unique learning profiles.</a:t>
            </a:r>
          </a:p>
          <a:p>
            <a:pPr>
              <a:buFontTx/>
              <a:buNone/>
            </a:pPr>
            <a:endParaRPr lang="en-US" sz="3600" dirty="0" smtClean="0">
              <a:solidFill>
                <a:schemeClr val="tx2"/>
              </a:solidFill>
            </a:endParaRPr>
          </a:p>
          <a:p>
            <a:pPr algn="r">
              <a:buFontTx/>
              <a:buNone/>
            </a:pPr>
            <a:r>
              <a:rPr lang="en-US" sz="3600" dirty="0" smtClean="0">
                <a:solidFill>
                  <a:schemeClr val="tx2"/>
                </a:solidFill>
              </a:rPr>
              <a:t>- Jim Wright</a:t>
            </a:r>
          </a:p>
        </p:txBody>
      </p:sp>
    </p:spTree>
  </p:cSld>
  <p:clrMapOvr>
    <a:masterClrMapping/>
  </p:clrMapOvr>
  <p:transition spd="med">
    <p:fade thruBlk="1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685800"/>
            <a:ext cx="7772400" cy="5562600"/>
          </a:xfrm>
        </p:spPr>
        <p:txBody>
          <a:bodyPr/>
          <a:lstStyle/>
          <a:p>
            <a:pPr>
              <a:buFontTx/>
              <a:buNone/>
            </a:pPr>
            <a:r>
              <a:rPr lang="en-US" sz="3200" dirty="0" smtClean="0">
                <a:solidFill>
                  <a:schemeClr val="tx2"/>
                </a:solidFill>
              </a:rPr>
              <a:t>“Among elements such as a well-articulated curriculum and a safe and orderly environment, the one factor that surfaced as the single most influential component of an effective school is the individual teachers within that school.”</a:t>
            </a:r>
          </a:p>
          <a:p>
            <a:pPr>
              <a:buFontTx/>
              <a:buNone/>
            </a:pPr>
            <a:endParaRPr lang="en-US" dirty="0" smtClean="0">
              <a:solidFill>
                <a:schemeClr val="tx2"/>
              </a:solidFill>
            </a:endParaRPr>
          </a:p>
          <a:p>
            <a:pPr>
              <a:buFontTx/>
              <a:buNone/>
            </a:pPr>
            <a:endParaRPr lang="en-US" dirty="0" smtClean="0">
              <a:solidFill>
                <a:schemeClr val="tx2"/>
              </a:solidFill>
            </a:endParaRPr>
          </a:p>
          <a:p>
            <a:pPr algn="r">
              <a:buFontTx/>
              <a:buNone/>
            </a:pPr>
            <a:r>
              <a:rPr lang="en-US" sz="2000" i="1" dirty="0" smtClean="0">
                <a:solidFill>
                  <a:schemeClr val="tx2"/>
                </a:solidFill>
              </a:rPr>
              <a:t>The Art and Science of Teaching</a:t>
            </a:r>
          </a:p>
          <a:p>
            <a:pPr algn="r">
              <a:buFontTx/>
              <a:buNone/>
            </a:pPr>
            <a:r>
              <a:rPr lang="en-US" sz="2000" dirty="0" smtClean="0">
                <a:solidFill>
                  <a:schemeClr val="tx2"/>
                </a:solidFill>
              </a:rPr>
              <a:t>Robert J. </a:t>
            </a:r>
            <a:r>
              <a:rPr lang="en-US" sz="2000" dirty="0" err="1" smtClean="0">
                <a:solidFill>
                  <a:schemeClr val="tx2"/>
                </a:solidFill>
              </a:rPr>
              <a:t>Marzano</a:t>
            </a:r>
            <a:r>
              <a:rPr lang="en-US" sz="2000" dirty="0" smtClean="0">
                <a:solidFill>
                  <a:schemeClr val="tx2"/>
                </a:solidFill>
              </a:rPr>
              <a:t>, 2007</a:t>
            </a:r>
          </a:p>
        </p:txBody>
      </p:sp>
    </p:spTree>
  </p:cSld>
  <p:clrMapOvr>
    <a:masterClrMapping/>
  </p:clrMapOvr>
  <p:transition spd="med">
    <p:fade thruBlk="1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1143000"/>
            <a:ext cx="6870700" cy="4038600"/>
          </a:xfrm>
        </p:spPr>
        <p:txBody>
          <a:bodyPr/>
          <a:lstStyle/>
          <a:p>
            <a:pPr algn="ctr"/>
            <a:r>
              <a:rPr lang="en-US" sz="6600" b="1" i="1" u="sng" dirty="0" smtClean="0">
                <a:solidFill>
                  <a:schemeClr val="tx1"/>
                </a:solidFill>
              </a:rPr>
              <a:t>YOU</a:t>
            </a:r>
            <a:r>
              <a:rPr lang="en-US" sz="6600" i="1" dirty="0" smtClean="0"/>
              <a:t> make a difference.</a:t>
            </a:r>
          </a:p>
        </p:txBody>
      </p:sp>
    </p:spTree>
  </p:cSld>
  <p:clrMapOvr>
    <a:masterClrMapping/>
  </p:clrMapOvr>
  <p:transition spd="med">
    <p:fade thruBlk="1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447800"/>
            <a:ext cx="6399212" cy="1219200"/>
          </a:xfrm>
        </p:spPr>
        <p:txBody>
          <a:bodyPr/>
          <a:lstStyle/>
          <a:p>
            <a:r>
              <a:rPr lang="en-US" sz="4800" dirty="0" smtClean="0"/>
              <a:t>Rev </a:t>
            </a:r>
            <a:r>
              <a:rPr lang="en-US" sz="4800" i="1" dirty="0" smtClean="0">
                <a:solidFill>
                  <a:srgbClr val="C00000"/>
                </a:solidFill>
              </a:rPr>
              <a:t>UP</a:t>
            </a:r>
            <a:r>
              <a:rPr lang="en-US" sz="4800" dirty="0" smtClean="0"/>
              <a:t> your teaching…	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800" y="3810000"/>
            <a:ext cx="6399212" cy="2057400"/>
          </a:xfrm>
        </p:spPr>
        <p:txBody>
          <a:bodyPr/>
          <a:lstStyle/>
          <a:p>
            <a:pPr>
              <a:buNone/>
            </a:pPr>
            <a:r>
              <a:rPr lang="en-US" sz="4400" dirty="0" smtClean="0"/>
              <a:t>Teach with </a:t>
            </a:r>
            <a:r>
              <a:rPr lang="en-US" sz="4400" i="1" u="sng" dirty="0" smtClean="0">
                <a:solidFill>
                  <a:srgbClr val="C00000"/>
                </a:solidFill>
              </a:rPr>
              <a:t>U</a:t>
            </a:r>
            <a:r>
              <a:rPr lang="en-US" sz="4400" i="1" dirty="0" smtClean="0">
                <a:solidFill>
                  <a:srgbClr val="C00000"/>
                </a:solidFill>
              </a:rPr>
              <a:t>RGENCY </a:t>
            </a:r>
            <a:r>
              <a:rPr lang="en-US" sz="4400" dirty="0" smtClean="0"/>
              <a:t>and </a:t>
            </a:r>
            <a:r>
              <a:rPr lang="en-US" sz="4400" i="1" u="sng" dirty="0" smtClean="0">
                <a:solidFill>
                  <a:srgbClr val="C00000"/>
                </a:solidFill>
              </a:rPr>
              <a:t>P</a:t>
            </a:r>
            <a:r>
              <a:rPr lang="en-US" sz="4400" i="1" dirty="0" smtClean="0">
                <a:solidFill>
                  <a:srgbClr val="C00000"/>
                </a:solidFill>
              </a:rPr>
              <a:t>ASSION</a:t>
            </a:r>
            <a:r>
              <a:rPr lang="en-US" sz="4400" dirty="0" smtClean="0"/>
              <a:t>!</a:t>
            </a:r>
            <a:endParaRPr lang="en-US" sz="4400" dirty="0"/>
          </a:p>
        </p:txBody>
      </p:sp>
    </p:spTree>
  </p:cSld>
  <p:clrMapOvr>
    <a:masterClrMapping/>
  </p:clrMapOvr>
  <p:transition spd="med">
    <p:fade thruBlk="1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295400"/>
            <a:ext cx="7540625" cy="3886200"/>
          </a:xfrm>
        </p:spPr>
        <p:txBody>
          <a:bodyPr/>
          <a:lstStyle/>
          <a:p>
            <a:r>
              <a:rPr lang="en-US" sz="4400" b="1" dirty="0" smtClean="0"/>
              <a:t>Action Plan &amp; Homework</a:t>
            </a:r>
            <a:br>
              <a:rPr lang="en-US" sz="4400" b="1" dirty="0" smtClean="0"/>
            </a:br>
            <a:r>
              <a:rPr lang="en-US" sz="4400" b="1" dirty="0"/>
              <a:t/>
            </a:r>
            <a:br>
              <a:rPr lang="en-US" sz="4400" b="1" dirty="0"/>
            </a:br>
            <a:r>
              <a:rPr lang="en-US" sz="4400" b="1" dirty="0" smtClean="0"/>
              <a:t>Coaching</a:t>
            </a:r>
            <a:br>
              <a:rPr lang="en-US" sz="4400" b="1" dirty="0" smtClean="0"/>
            </a:br>
            <a:r>
              <a:rPr lang="en-US" sz="4400" b="1" dirty="0" smtClean="0"/>
              <a:t>	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1770949324"/>
      </p:ext>
    </p:extLst>
  </p:cSld>
  <p:clrMapOvr>
    <a:masterClrMapping/>
  </p:clrMapOvr>
  <p:transition spd="med">
    <p:fade thruBlk="1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362200"/>
            <a:ext cx="8077200" cy="37338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4800" b="1" dirty="0" smtClean="0">
                <a:solidFill>
                  <a:srgbClr val="0070C0"/>
                </a:solidFill>
              </a:rPr>
              <a:t>Grade Level Breakout Sessions</a:t>
            </a:r>
            <a:br>
              <a:rPr lang="en-US" sz="4800" b="1" dirty="0" smtClean="0">
                <a:solidFill>
                  <a:srgbClr val="0070C0"/>
                </a:solidFill>
              </a:rPr>
            </a:br>
            <a:r>
              <a:rPr lang="en-US" sz="4800" b="1" dirty="0" smtClean="0">
                <a:solidFill>
                  <a:srgbClr val="0070C0"/>
                </a:solidFill>
              </a:rPr>
              <a:t/>
            </a:r>
            <a:br>
              <a:rPr lang="en-US" sz="4800" b="1" dirty="0" smtClean="0">
                <a:solidFill>
                  <a:srgbClr val="0070C0"/>
                </a:solidFill>
              </a:rPr>
            </a:br>
            <a:r>
              <a:rPr lang="en-US" b="1" dirty="0" smtClean="0">
                <a:solidFill>
                  <a:srgbClr val="C00000"/>
                </a:solidFill>
              </a:rPr>
              <a:t>K</a:t>
            </a:r>
            <a:r>
              <a:rPr lang="en-US" b="1" dirty="0" smtClean="0">
                <a:solidFill>
                  <a:srgbClr val="0070C0"/>
                </a:solidFill>
              </a:rPr>
              <a:t> – </a:t>
            </a:r>
            <a:r>
              <a:rPr lang="en-US" b="1" i="1" dirty="0" smtClean="0">
                <a:solidFill>
                  <a:srgbClr val="0070C0"/>
                </a:solidFill>
              </a:rPr>
              <a:t>Beth </a:t>
            </a:r>
            <a:r>
              <a:rPr lang="en-US" b="1" i="1" dirty="0" smtClean="0">
                <a:solidFill>
                  <a:srgbClr val="0070C0"/>
                </a:solidFill>
              </a:rPr>
              <a:t>Higgins </a:t>
            </a:r>
            <a:r>
              <a:rPr lang="en-US" b="1" dirty="0" smtClean="0">
                <a:solidFill>
                  <a:srgbClr val="0070C0"/>
                </a:solidFill>
              </a:rPr>
              <a:t>(Room 34)</a:t>
            </a:r>
            <a:r>
              <a:rPr lang="en-US" b="1" dirty="0" smtClean="0">
                <a:solidFill>
                  <a:srgbClr val="0070C0"/>
                </a:solidFill>
              </a:rPr>
              <a:t/>
            </a:r>
            <a:br>
              <a:rPr lang="en-US" b="1" dirty="0" smtClean="0">
                <a:solidFill>
                  <a:srgbClr val="0070C0"/>
                </a:solidFill>
              </a:rPr>
            </a:br>
            <a:r>
              <a:rPr lang="en-US" b="1" dirty="0" smtClean="0">
                <a:solidFill>
                  <a:srgbClr val="C00000"/>
                </a:solidFill>
              </a:rPr>
              <a:t>1</a:t>
            </a:r>
            <a:r>
              <a:rPr lang="en-US" b="1" dirty="0" smtClean="0">
                <a:solidFill>
                  <a:srgbClr val="0070C0"/>
                </a:solidFill>
              </a:rPr>
              <a:t> – </a:t>
            </a:r>
            <a:r>
              <a:rPr lang="en-US" b="1" i="1" dirty="0" smtClean="0">
                <a:solidFill>
                  <a:srgbClr val="0070C0"/>
                </a:solidFill>
              </a:rPr>
              <a:t>Mary Bentley </a:t>
            </a:r>
            <a:r>
              <a:rPr lang="en-US" b="1" dirty="0" smtClean="0">
                <a:solidFill>
                  <a:srgbClr val="0070C0"/>
                </a:solidFill>
              </a:rPr>
              <a:t>(Room 33)</a:t>
            </a:r>
            <a:br>
              <a:rPr lang="en-US" b="1" dirty="0" smtClean="0">
                <a:solidFill>
                  <a:srgbClr val="0070C0"/>
                </a:solidFill>
              </a:rPr>
            </a:br>
            <a:r>
              <a:rPr lang="en-US" b="1" dirty="0" smtClean="0">
                <a:solidFill>
                  <a:srgbClr val="C00000"/>
                </a:solidFill>
              </a:rPr>
              <a:t>2/</a:t>
            </a:r>
            <a:r>
              <a:rPr lang="en-US" b="1" dirty="0" smtClean="0">
                <a:solidFill>
                  <a:srgbClr val="C00000"/>
                </a:solidFill>
              </a:rPr>
              <a:t>3 </a:t>
            </a:r>
            <a:r>
              <a:rPr lang="en-US" b="1" dirty="0" smtClean="0">
                <a:solidFill>
                  <a:srgbClr val="0070C0"/>
                </a:solidFill>
              </a:rPr>
              <a:t>– </a:t>
            </a:r>
            <a:r>
              <a:rPr lang="en-US" b="1" i="1" dirty="0" smtClean="0">
                <a:solidFill>
                  <a:srgbClr val="0070C0"/>
                </a:solidFill>
              </a:rPr>
              <a:t>Elicia Cohen </a:t>
            </a:r>
            <a:r>
              <a:rPr lang="en-US" b="1" dirty="0" smtClean="0">
                <a:solidFill>
                  <a:srgbClr val="0070C0"/>
                </a:solidFill>
              </a:rPr>
              <a:t/>
            </a:r>
            <a:br>
              <a:rPr lang="en-US" b="1" dirty="0" smtClean="0">
                <a:solidFill>
                  <a:srgbClr val="0070C0"/>
                </a:solidFill>
              </a:rPr>
            </a:br>
            <a:r>
              <a:rPr lang="en-US" b="1" dirty="0" smtClean="0">
                <a:solidFill>
                  <a:srgbClr val="0070C0"/>
                </a:solidFill>
              </a:rPr>
              <a:t>&amp; </a:t>
            </a:r>
            <a:r>
              <a:rPr lang="en-US" b="1" i="1" dirty="0" smtClean="0">
                <a:solidFill>
                  <a:srgbClr val="0070C0"/>
                </a:solidFill>
              </a:rPr>
              <a:t>Aileen Yoshida </a:t>
            </a:r>
            <a:r>
              <a:rPr lang="en-US" b="1" dirty="0" smtClean="0">
                <a:solidFill>
                  <a:srgbClr val="0070C0"/>
                </a:solidFill>
              </a:rPr>
              <a:t>(Room 3)</a:t>
            </a:r>
            <a:r>
              <a:rPr lang="en-US" sz="4800" b="1" dirty="0" smtClean="0">
                <a:solidFill>
                  <a:srgbClr val="0070C0"/>
                </a:solidFill>
              </a:rPr>
              <a:t/>
            </a:r>
            <a:br>
              <a:rPr lang="en-US" sz="4800" b="1" dirty="0" smtClean="0">
                <a:solidFill>
                  <a:srgbClr val="0070C0"/>
                </a:solidFill>
              </a:rPr>
            </a:br>
            <a:r>
              <a:rPr lang="en-US" sz="4800" b="1" dirty="0" smtClean="0">
                <a:solidFill>
                  <a:srgbClr val="0070C0"/>
                </a:solidFill>
              </a:rPr>
              <a:t/>
            </a:r>
            <a:br>
              <a:rPr lang="en-US" sz="4800" b="1" dirty="0" smtClean="0">
                <a:solidFill>
                  <a:srgbClr val="0070C0"/>
                </a:solidFill>
              </a:rPr>
            </a:br>
            <a:r>
              <a:rPr lang="en-US" sz="4800" b="1" dirty="0" smtClean="0">
                <a:solidFill>
                  <a:srgbClr val="0070C0"/>
                </a:solidFill>
              </a:rPr>
              <a:t/>
            </a:r>
            <a:br>
              <a:rPr lang="en-US" sz="4800" b="1" dirty="0" smtClean="0">
                <a:solidFill>
                  <a:srgbClr val="0070C0"/>
                </a:solidFill>
              </a:rPr>
            </a:br>
            <a:endParaRPr lang="en-US" sz="4800" b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med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772400" cy="1143000"/>
          </a:xfrm>
        </p:spPr>
        <p:txBody>
          <a:bodyPr/>
          <a:lstStyle/>
          <a:p>
            <a:pPr algn="ctr"/>
            <a:r>
              <a:rPr lang="en-US" b="1" i="1" dirty="0" smtClean="0">
                <a:solidFill>
                  <a:srgbClr val="0070C0"/>
                </a:solidFill>
                <a:latin typeface="Tahoma" pitchFamily="34" charset="0"/>
                <a:cs typeface="Times New Roman" pitchFamily="18" charset="0"/>
              </a:rPr>
              <a:t>IUSD LITERACY  VISION</a:t>
            </a:r>
            <a:br>
              <a:rPr lang="en-US" b="1" i="1" dirty="0" smtClean="0">
                <a:solidFill>
                  <a:srgbClr val="0070C0"/>
                </a:solidFill>
                <a:latin typeface="Tahoma" pitchFamily="34" charset="0"/>
                <a:cs typeface="Times New Roman" pitchFamily="18" charset="0"/>
              </a:rPr>
            </a:br>
            <a:endParaRPr lang="en-US" b="1" i="1" dirty="0" smtClean="0">
              <a:solidFill>
                <a:srgbClr val="0070C0"/>
              </a:solidFill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838200"/>
            <a:ext cx="8534400" cy="55626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3400" dirty="0" smtClean="0">
                <a:solidFill>
                  <a:srgbClr val="020202"/>
                </a:solidFill>
                <a:cs typeface="Times New Roman" pitchFamily="18" charset="0"/>
              </a:rPr>
              <a:t> </a:t>
            </a:r>
            <a:r>
              <a:rPr lang="en-US" sz="3400" dirty="0" smtClean="0">
                <a:solidFill>
                  <a:schemeClr val="tx2"/>
                </a:solidFill>
                <a:cs typeface="Times New Roman" pitchFamily="18" charset="0"/>
              </a:rPr>
              <a:t>To improve the </a:t>
            </a:r>
          </a:p>
          <a:p>
            <a:pPr algn="ctr">
              <a:buFontTx/>
              <a:buNone/>
            </a:pPr>
            <a:r>
              <a:rPr lang="en-US" sz="3400" dirty="0" smtClean="0">
                <a:solidFill>
                  <a:schemeClr val="tx2"/>
                </a:solidFill>
                <a:cs typeface="Times New Roman" pitchFamily="18" charset="0"/>
              </a:rPr>
              <a:t>reading and writing performance</a:t>
            </a:r>
          </a:p>
          <a:p>
            <a:pPr algn="ctr">
              <a:buFontTx/>
              <a:buNone/>
            </a:pPr>
            <a:r>
              <a:rPr lang="en-US" sz="3400" dirty="0" smtClean="0">
                <a:solidFill>
                  <a:schemeClr val="tx2"/>
                </a:solidFill>
                <a:cs typeface="Times New Roman" pitchFamily="18" charset="0"/>
              </a:rPr>
              <a:t>of ALL K-3 students</a:t>
            </a:r>
          </a:p>
          <a:p>
            <a:pPr algn="ctr">
              <a:buFontTx/>
              <a:buNone/>
            </a:pPr>
            <a:r>
              <a:rPr lang="en-US" sz="3400" dirty="0" smtClean="0">
                <a:solidFill>
                  <a:schemeClr val="tx2"/>
                </a:solidFill>
                <a:cs typeface="Times New Roman" pitchFamily="18" charset="0"/>
              </a:rPr>
              <a:t>by promoting teaching practices</a:t>
            </a:r>
          </a:p>
          <a:p>
            <a:pPr algn="ctr">
              <a:buFontTx/>
              <a:buNone/>
            </a:pPr>
            <a:r>
              <a:rPr lang="en-US" sz="3400" dirty="0" smtClean="0">
                <a:solidFill>
                  <a:schemeClr val="tx2"/>
                </a:solidFill>
                <a:cs typeface="Times New Roman" pitchFamily="18" charset="0"/>
              </a:rPr>
              <a:t>and instructional decision-making</a:t>
            </a:r>
          </a:p>
          <a:p>
            <a:pPr algn="ctr">
              <a:buFontTx/>
              <a:buNone/>
            </a:pPr>
            <a:r>
              <a:rPr lang="en-US" sz="3400" dirty="0" smtClean="0">
                <a:solidFill>
                  <a:schemeClr val="tx2"/>
                </a:solidFill>
                <a:cs typeface="Times New Roman" pitchFamily="18" charset="0"/>
              </a:rPr>
              <a:t>that support every primary student</a:t>
            </a:r>
          </a:p>
          <a:p>
            <a:pPr algn="ctr">
              <a:buFontTx/>
              <a:buNone/>
            </a:pPr>
            <a:r>
              <a:rPr lang="en-US" sz="3400" dirty="0" smtClean="0">
                <a:solidFill>
                  <a:schemeClr val="tx2"/>
                </a:solidFill>
                <a:cs typeface="Times New Roman" pitchFamily="18" charset="0"/>
              </a:rPr>
              <a:t>in becoming an engaged, proficient, strategic</a:t>
            </a:r>
          </a:p>
          <a:p>
            <a:pPr algn="ctr">
              <a:buFontTx/>
              <a:buNone/>
            </a:pPr>
            <a:r>
              <a:rPr lang="en-US" sz="3400" dirty="0" smtClean="0">
                <a:solidFill>
                  <a:schemeClr val="tx2"/>
                </a:solidFill>
                <a:cs typeface="Times New Roman" pitchFamily="18" charset="0"/>
              </a:rPr>
              <a:t>reader and writer.</a:t>
            </a:r>
          </a:p>
          <a:p>
            <a:pPr>
              <a:buFontTx/>
              <a:buNone/>
            </a:pPr>
            <a:endParaRPr lang="en-US" sz="3400" dirty="0" smtClean="0">
              <a:solidFill>
                <a:schemeClr val="tx2"/>
              </a:solidFill>
            </a:endParaRPr>
          </a:p>
          <a:p>
            <a:endParaRPr lang="en-US" dirty="0" smtClean="0">
              <a:solidFill>
                <a:srgbClr val="020202"/>
              </a:solidFill>
            </a:endParaRPr>
          </a:p>
        </p:txBody>
      </p:sp>
    </p:spTree>
  </p:cSld>
  <p:clrMapOvr>
    <a:masterClrMapping/>
  </p:clrMapOvr>
  <p:transition spd="med"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1068388" y="533400"/>
          <a:ext cx="6872287" cy="5772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Document" r:id="rId4" imgW="9583993" imgH="8049575" progId="Word.Document.8">
                  <p:embed/>
                </p:oleObj>
              </mc:Choice>
              <mc:Fallback>
                <p:oleObj name="Document" r:id="rId4" imgW="9583993" imgH="8049575" progId="Word.Documen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8388" y="533400"/>
                        <a:ext cx="6872287" cy="5772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685800"/>
            <a:ext cx="7772400" cy="57150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3600" b="1" dirty="0" smtClean="0">
                <a:solidFill>
                  <a:srgbClr val="0070C0"/>
                </a:solidFill>
                <a:latin typeface="Arial Narrow" pitchFamily="34" charset="0"/>
              </a:rPr>
              <a:t>Overview of Primary Literacy Project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1200" dirty="0" smtClean="0">
              <a:solidFill>
                <a:srgbClr val="020202"/>
              </a:solidFill>
              <a:latin typeface="Arial Narrow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600" b="1" i="1" dirty="0" smtClean="0">
                <a:solidFill>
                  <a:schemeClr val="tx2"/>
                </a:solidFill>
                <a:latin typeface="Arial Narrow" pitchFamily="34" charset="0"/>
              </a:rPr>
              <a:t>Module 1:</a:t>
            </a:r>
            <a:r>
              <a:rPr lang="en-US" sz="2600" b="1" dirty="0" smtClean="0">
                <a:solidFill>
                  <a:schemeClr val="tx2"/>
                </a:solidFill>
                <a:latin typeface="Arial Narrow" pitchFamily="34" charset="0"/>
              </a:rPr>
              <a:t> Classroom Management &amp; Organization, </a:t>
            </a:r>
            <a:r>
              <a:rPr lang="en-US" sz="2600" b="1" dirty="0" smtClean="0">
                <a:solidFill>
                  <a:schemeClr val="tx2"/>
                </a:solidFill>
                <a:latin typeface="Arial Narrow" pitchFamily="34" charset="0"/>
              </a:rPr>
              <a:t>Balanced Literacy Program, </a:t>
            </a:r>
            <a:r>
              <a:rPr lang="en-US" sz="2600" b="1" dirty="0" smtClean="0">
                <a:solidFill>
                  <a:schemeClr val="tx2"/>
                </a:solidFill>
                <a:latin typeface="Arial Narrow" pitchFamily="34" charset="0"/>
              </a:rPr>
              <a:t>Meaningful Work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800" b="1" dirty="0" smtClean="0">
              <a:solidFill>
                <a:schemeClr val="tx2"/>
              </a:solidFill>
              <a:latin typeface="Arial Narrow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600" b="1" i="1" dirty="0" smtClean="0">
                <a:solidFill>
                  <a:schemeClr val="tx2"/>
                </a:solidFill>
                <a:latin typeface="Arial Narrow" pitchFamily="34" charset="0"/>
              </a:rPr>
              <a:t>Module 2:</a:t>
            </a:r>
            <a:r>
              <a:rPr lang="en-US" sz="2600" b="1" dirty="0" smtClean="0">
                <a:solidFill>
                  <a:schemeClr val="tx2"/>
                </a:solidFill>
                <a:latin typeface="Arial Narrow" pitchFamily="34" charset="0"/>
              </a:rPr>
              <a:t> Small Group Differentiated Reading Instruction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800" b="1" dirty="0" smtClean="0">
              <a:solidFill>
                <a:schemeClr val="tx2"/>
              </a:solidFill>
              <a:latin typeface="Arial Narrow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600" b="1" i="1" dirty="0" smtClean="0">
                <a:solidFill>
                  <a:schemeClr val="tx2"/>
                </a:solidFill>
                <a:latin typeface="Arial Narrow" pitchFamily="34" charset="0"/>
              </a:rPr>
              <a:t>Module 3:</a:t>
            </a:r>
            <a:r>
              <a:rPr lang="en-US" sz="2600" b="1" dirty="0" smtClean="0">
                <a:solidFill>
                  <a:schemeClr val="tx2"/>
                </a:solidFill>
                <a:latin typeface="Arial Narrow" pitchFamily="34" charset="0"/>
              </a:rPr>
              <a:t> Comprehension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800" b="1" dirty="0" smtClean="0">
              <a:solidFill>
                <a:schemeClr val="tx2"/>
              </a:solidFill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600" b="1" i="1" dirty="0" smtClean="0">
                <a:solidFill>
                  <a:schemeClr val="tx2"/>
                </a:solidFill>
                <a:latin typeface="Arial Narrow" pitchFamily="34" charset="0"/>
              </a:rPr>
              <a:t>Module 4:</a:t>
            </a:r>
            <a:r>
              <a:rPr lang="en-US" sz="2600" b="1" dirty="0" smtClean="0">
                <a:solidFill>
                  <a:schemeClr val="tx2"/>
                </a:solidFill>
                <a:latin typeface="Arial Narrow" pitchFamily="34" charset="0"/>
              </a:rPr>
              <a:t> Vocabulary and Background Knowledge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800" b="1" dirty="0" smtClean="0">
              <a:solidFill>
                <a:schemeClr val="tx2"/>
              </a:solidFill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600" b="1" i="1" dirty="0" smtClean="0">
                <a:solidFill>
                  <a:schemeClr val="tx2"/>
                </a:solidFill>
                <a:latin typeface="Arial Narrow" pitchFamily="34" charset="0"/>
              </a:rPr>
              <a:t>Module 5:</a:t>
            </a:r>
            <a:r>
              <a:rPr lang="en-US" sz="2600" b="1" dirty="0" smtClean="0">
                <a:solidFill>
                  <a:schemeClr val="tx2"/>
                </a:solidFill>
                <a:latin typeface="Arial Narrow" pitchFamily="34" charset="0"/>
              </a:rPr>
              <a:t> </a:t>
            </a:r>
            <a:r>
              <a:rPr lang="en-US" sz="2600" b="1" dirty="0" smtClean="0">
                <a:solidFill>
                  <a:schemeClr val="tx2"/>
                </a:solidFill>
                <a:latin typeface="Arial Narrow" pitchFamily="34" charset="0"/>
                <a:cs typeface="Times New Roman" pitchFamily="18" charset="0"/>
              </a:rPr>
              <a:t>Challenging Your Students: Rigor and Gradual Release of Responsibility 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800" b="1" dirty="0" smtClean="0">
              <a:solidFill>
                <a:schemeClr val="tx2"/>
              </a:solidFill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600" b="1" i="1" dirty="0" smtClean="0">
                <a:solidFill>
                  <a:schemeClr val="tx2"/>
                </a:solidFill>
                <a:latin typeface="Arial Narrow" pitchFamily="34" charset="0"/>
                <a:cs typeface="Times New Roman" pitchFamily="18" charset="0"/>
              </a:rPr>
              <a:t>Module 6:</a:t>
            </a:r>
            <a:r>
              <a:rPr lang="en-US" sz="2600" b="1" dirty="0" smtClean="0">
                <a:solidFill>
                  <a:schemeClr val="tx2"/>
                </a:solidFill>
                <a:latin typeface="Arial Narrow" pitchFamily="34" charset="0"/>
                <a:cs typeface="Times New Roman" pitchFamily="18" charset="0"/>
              </a:rPr>
              <a:t>  6+1 Traits Writing</a:t>
            </a:r>
            <a:r>
              <a:rPr lang="en-US" sz="2600" b="1" dirty="0" smtClean="0">
                <a:solidFill>
                  <a:schemeClr val="tx2"/>
                </a:solidFill>
              </a:rPr>
              <a:t> </a:t>
            </a:r>
          </a:p>
        </p:txBody>
      </p:sp>
    </p:spTree>
  </p:cSld>
  <p:clrMapOvr>
    <a:masterClrMapping/>
  </p:clrMapOvr>
  <p:transition spd="med"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9144000" cy="7620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Course Requirements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371600"/>
            <a:ext cx="7848600" cy="5181600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Class Size Reduction Training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Design: Six Modules with follow up           action plan and homework assignment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3 Coaching Sessions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Attendance – Plan around the dates!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Make-up Assignments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Incentive Options: Credit/Stipend </a:t>
            </a:r>
          </a:p>
        </p:txBody>
      </p:sp>
    </p:spTree>
  </p:cSld>
  <p:clrMapOvr>
    <a:masterClrMapping/>
  </p:clrMapOvr>
  <p:transition spd="med"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sz="2000" b="1" dirty="0" smtClean="0">
                <a:solidFill>
                  <a:srgbClr val="020202"/>
                </a:solidFill>
                <a:cs typeface="Times New Roman" pitchFamily="18" charset="0"/>
              </a:rPr>
              <a:t/>
            </a:r>
            <a:br>
              <a:rPr lang="en-US" sz="2000" b="1" dirty="0" smtClean="0">
                <a:solidFill>
                  <a:srgbClr val="020202"/>
                </a:solidFill>
                <a:cs typeface="Times New Roman" pitchFamily="18" charset="0"/>
              </a:rPr>
            </a:br>
            <a:r>
              <a:rPr lang="en-US" sz="2000" b="1" dirty="0" smtClean="0">
                <a:solidFill>
                  <a:srgbClr val="020202"/>
                </a:solidFill>
                <a:cs typeface="Times New Roman" pitchFamily="18" charset="0"/>
              </a:rPr>
              <a:t/>
            </a:r>
            <a:br>
              <a:rPr lang="en-US" sz="2000" b="1" dirty="0" smtClean="0">
                <a:solidFill>
                  <a:srgbClr val="020202"/>
                </a:solidFill>
                <a:cs typeface="Times New Roman" pitchFamily="18" charset="0"/>
              </a:rPr>
            </a:br>
            <a:r>
              <a:rPr lang="en-US" b="1" dirty="0" smtClean="0">
                <a:solidFill>
                  <a:srgbClr val="0070C0"/>
                </a:solidFill>
                <a:cs typeface="Times New Roman" pitchFamily="18" charset="0"/>
              </a:rPr>
              <a:t>Module One Outcomes</a:t>
            </a:r>
            <a:r>
              <a:rPr lang="en-US" b="1" dirty="0" smtClean="0">
                <a:solidFill>
                  <a:schemeClr val="bg1"/>
                </a:solidFill>
                <a:cs typeface="Times New Roman" pitchFamily="18" charset="0"/>
              </a:rPr>
              <a:t/>
            </a:r>
            <a:br>
              <a:rPr lang="en-US" b="1" dirty="0" smtClean="0">
                <a:solidFill>
                  <a:schemeClr val="bg1"/>
                </a:solidFill>
                <a:cs typeface="Times New Roman" pitchFamily="18" charset="0"/>
              </a:rPr>
            </a:br>
            <a:r>
              <a:rPr lang="en-US" sz="2400" dirty="0" smtClean="0">
                <a:cs typeface="Times New Roman" pitchFamily="18" charset="0"/>
              </a:rPr>
              <a:t/>
            </a:r>
            <a:br>
              <a:rPr lang="en-US" sz="2400" dirty="0" smtClean="0">
                <a:cs typeface="Times New Roman" pitchFamily="18" charset="0"/>
              </a:rPr>
            </a:br>
            <a:endParaRPr lang="en-US" sz="2400" dirty="0" smtClean="0">
              <a:cs typeface="Times New Roman" pitchFamily="18" charset="0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609600"/>
            <a:ext cx="7924800" cy="60198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</a:pPr>
            <a:endParaRPr lang="en-US" sz="2400" dirty="0" smtClean="0">
              <a:solidFill>
                <a:schemeClr val="tx2"/>
              </a:solidFill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</a:pPr>
            <a:r>
              <a:rPr lang="en-US" sz="2400" dirty="0" smtClean="0">
                <a:solidFill>
                  <a:schemeClr val="tx2"/>
                </a:solidFill>
                <a:cs typeface="Times New Roman" pitchFamily="18" charset="0"/>
              </a:rPr>
              <a:t>Identify ways to increase student engagement.</a:t>
            </a:r>
          </a:p>
          <a:p>
            <a:pPr marL="609600" indent="-609600">
              <a:lnSpc>
                <a:spcPct val="80000"/>
              </a:lnSpc>
            </a:pPr>
            <a:endParaRPr lang="en-US" sz="2400" dirty="0" smtClean="0">
              <a:solidFill>
                <a:schemeClr val="tx2"/>
              </a:solidFill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</a:pPr>
            <a:r>
              <a:rPr lang="en-US" sz="2400" dirty="0" smtClean="0">
                <a:solidFill>
                  <a:schemeClr val="tx2"/>
                </a:solidFill>
                <a:cs typeface="Times New Roman" pitchFamily="18" charset="0"/>
              </a:rPr>
              <a:t>Understand the importance of meaningful work.</a:t>
            </a:r>
          </a:p>
          <a:p>
            <a:pPr marL="609600" indent="-609600">
              <a:lnSpc>
                <a:spcPct val="80000"/>
              </a:lnSpc>
            </a:pPr>
            <a:endParaRPr lang="en-US" sz="2400" dirty="0" smtClean="0">
              <a:solidFill>
                <a:schemeClr val="tx2"/>
              </a:solidFill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</a:pPr>
            <a:r>
              <a:rPr lang="en-US" sz="2400" dirty="0" smtClean="0">
                <a:solidFill>
                  <a:schemeClr val="tx2"/>
                </a:solidFill>
                <a:cs typeface="Times New Roman" pitchFamily="18" charset="0"/>
              </a:rPr>
              <a:t>Understand the link between assessment and flexible grouping</a:t>
            </a:r>
          </a:p>
          <a:p>
            <a:pPr marL="609600" indent="-609600">
              <a:lnSpc>
                <a:spcPct val="80000"/>
              </a:lnSpc>
            </a:pPr>
            <a:endParaRPr lang="en-US" sz="2400" dirty="0" smtClean="0">
              <a:solidFill>
                <a:schemeClr val="tx2"/>
              </a:solidFill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</a:pPr>
            <a:r>
              <a:rPr lang="en-US" sz="2400" dirty="0" smtClean="0">
                <a:solidFill>
                  <a:schemeClr val="tx2"/>
                </a:solidFill>
                <a:cs typeface="Times New Roman" pitchFamily="18" charset="0"/>
              </a:rPr>
              <a:t>Explore the management of Universal </a:t>
            </a:r>
            <a:r>
              <a:rPr lang="en-US" sz="2400" dirty="0" smtClean="0">
                <a:solidFill>
                  <a:schemeClr val="tx2"/>
                </a:solidFill>
                <a:cs typeface="Times New Roman" pitchFamily="18" charset="0"/>
              </a:rPr>
              <a:t>Access or RTI </a:t>
            </a:r>
            <a:r>
              <a:rPr lang="en-US" sz="2400" dirty="0" smtClean="0">
                <a:solidFill>
                  <a:schemeClr val="tx2"/>
                </a:solidFill>
                <a:cs typeface="Times New Roman" pitchFamily="18" charset="0"/>
              </a:rPr>
              <a:t>Time </a:t>
            </a:r>
          </a:p>
          <a:p>
            <a:pPr marL="609600" indent="-609600">
              <a:lnSpc>
                <a:spcPct val="80000"/>
              </a:lnSpc>
            </a:pPr>
            <a:endParaRPr lang="en-US" sz="2400" dirty="0" smtClean="0">
              <a:solidFill>
                <a:schemeClr val="tx2"/>
              </a:solidFill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</a:pPr>
            <a:r>
              <a:rPr lang="en-US" sz="2400" dirty="0" smtClean="0">
                <a:solidFill>
                  <a:schemeClr val="tx2"/>
                </a:solidFill>
                <a:cs typeface="Times New Roman" pitchFamily="18" charset="0"/>
              </a:rPr>
              <a:t>Understand and implement effective classroom procedures to support learning.</a:t>
            </a:r>
          </a:p>
          <a:p>
            <a:pPr marL="609600" indent="-609600">
              <a:lnSpc>
                <a:spcPct val="80000"/>
              </a:lnSpc>
            </a:pPr>
            <a:endParaRPr lang="en-US" sz="2400" dirty="0" smtClean="0">
              <a:solidFill>
                <a:schemeClr val="tx2"/>
              </a:solidFill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</a:pPr>
            <a:r>
              <a:rPr lang="en-US" sz="2400" dirty="0" smtClean="0">
                <a:solidFill>
                  <a:schemeClr val="tx2"/>
                </a:solidFill>
                <a:cs typeface="Times New Roman" pitchFamily="18" charset="0"/>
              </a:rPr>
              <a:t>Develop and implement a Personal Action Plan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en-US" dirty="0" smtClean="0">
              <a:solidFill>
                <a:schemeClr val="tx2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1676400"/>
            <a:ext cx="7315200" cy="3276600"/>
          </a:xfrm>
        </p:spPr>
        <p:txBody>
          <a:bodyPr/>
          <a:lstStyle/>
          <a:p>
            <a:pPr algn="ctr"/>
            <a:r>
              <a:rPr lang="en-US" sz="4800" b="1" dirty="0" smtClean="0">
                <a:solidFill>
                  <a:srgbClr val="0070C0"/>
                </a:solidFill>
              </a:rPr>
              <a:t>Classroom Management and Procedures</a:t>
            </a:r>
          </a:p>
        </p:txBody>
      </p:sp>
    </p:spTree>
  </p:cSld>
  <p:clrMapOvr>
    <a:masterClrMapping/>
  </p:clrMapOvr>
  <p:transition spd="med"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914400"/>
            <a:ext cx="7696200" cy="5486400"/>
          </a:xfrm>
        </p:spPr>
        <p:txBody>
          <a:bodyPr/>
          <a:lstStyle/>
          <a:p>
            <a:pPr>
              <a:buFontTx/>
              <a:buNone/>
            </a:pPr>
            <a:r>
              <a:rPr lang="en-US" sz="4000" smtClean="0"/>
              <a:t>  </a:t>
            </a:r>
            <a:r>
              <a:rPr lang="en-US" sz="4000" smtClean="0">
                <a:solidFill>
                  <a:schemeClr val="tx2"/>
                </a:solidFill>
              </a:rPr>
              <a:t>Students are more likely to succeed when they feel connected to school…the belief that adults in the school care about their learning as well as about them as individuals.</a:t>
            </a:r>
          </a:p>
          <a:p>
            <a:pPr algn="ctr">
              <a:buFontTx/>
              <a:buNone/>
            </a:pPr>
            <a:r>
              <a:rPr lang="en-US" smtClean="0">
                <a:solidFill>
                  <a:schemeClr val="tx2"/>
                </a:solidFill>
              </a:rPr>
              <a:t>              </a:t>
            </a:r>
            <a:r>
              <a:rPr lang="en-US" sz="2000" smtClean="0">
                <a:solidFill>
                  <a:schemeClr val="tx2"/>
                </a:solidFill>
              </a:rPr>
              <a:t>(Wingspread Review, Journal of School Health,    Sept. 2004)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icking clock design templat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Stack of books design templat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Ticking clock design templat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Ticking clock design templat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Ticking clock design templat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Ticking clock design templat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Ticking clock design template</Template>
  <TotalTime>655</TotalTime>
  <Words>593</Words>
  <Application>Microsoft Office PowerPoint</Application>
  <PresentationFormat>On-screen Show (4:3)</PresentationFormat>
  <Paragraphs>130</Paragraphs>
  <Slides>26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6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Ticking clock design template</vt:lpstr>
      <vt:lpstr>Stack of books design template</vt:lpstr>
      <vt:lpstr>1_Ticking clock design template</vt:lpstr>
      <vt:lpstr>2_Ticking clock design template</vt:lpstr>
      <vt:lpstr>3_Ticking clock design template</vt:lpstr>
      <vt:lpstr>4_Ticking clock design template</vt:lpstr>
      <vt:lpstr>Document</vt:lpstr>
      <vt:lpstr>PowerPoint Presentation</vt:lpstr>
      <vt:lpstr>Agenda ~ Module One</vt:lpstr>
      <vt:lpstr>IUSD LITERACY  VISION </vt:lpstr>
      <vt:lpstr>PowerPoint Presentation</vt:lpstr>
      <vt:lpstr>PowerPoint Presentation</vt:lpstr>
      <vt:lpstr>Course Requirements</vt:lpstr>
      <vt:lpstr>  Module One Outcomes  </vt:lpstr>
      <vt:lpstr>Classroom Management and Procedures</vt:lpstr>
      <vt:lpstr>PowerPoint Presentation</vt:lpstr>
      <vt:lpstr>Making it Happen:</vt:lpstr>
      <vt:lpstr>BUILDING COMMUNITY IN YOUR CLASSROOM…  Because the emotional and social learning systems are foundational to learning </vt:lpstr>
      <vt:lpstr>Teacher Role</vt:lpstr>
      <vt:lpstr>PowerPoint Presentation</vt:lpstr>
      <vt:lpstr>Why?</vt:lpstr>
      <vt:lpstr>How to Teach Procedures</vt:lpstr>
      <vt:lpstr>PowerPoint Presentation</vt:lpstr>
      <vt:lpstr>The Result</vt:lpstr>
      <vt:lpstr>PowerPoint Presentation</vt:lpstr>
      <vt:lpstr>PowerPoint Presentation</vt:lpstr>
      <vt:lpstr>PowerPoint Presentation</vt:lpstr>
      <vt:lpstr>Learning Challenges</vt:lpstr>
      <vt:lpstr>PowerPoint Presentation</vt:lpstr>
      <vt:lpstr>YOU make a difference.</vt:lpstr>
      <vt:lpstr>Rev UP your teaching… </vt:lpstr>
      <vt:lpstr>Action Plan &amp; Homework  Coaching  </vt:lpstr>
      <vt:lpstr>Grade Level Breakout Sessions  K – Beth Higgins (Room 34) 1 – Mary Bentley (Room 33) 2/3 – Elicia Cohen  &amp; Aileen Yoshida (Room 3)   </vt:lpstr>
    </vt:vector>
  </TitlesOfParts>
  <Company>IUSD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IUSD</dc:creator>
  <cp:lastModifiedBy>Toni Wilson</cp:lastModifiedBy>
  <cp:revision>68</cp:revision>
  <cp:lastPrinted>1601-01-01T00:00:00Z</cp:lastPrinted>
  <dcterms:created xsi:type="dcterms:W3CDTF">2004-07-08T20:41:22Z</dcterms:created>
  <dcterms:modified xsi:type="dcterms:W3CDTF">2011-10-27T00:10:37Z</dcterms:modified>
</cp:coreProperties>
</file>